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808" r:id="rId3"/>
  </p:sldMasterIdLst>
  <p:notesMasterIdLst>
    <p:notesMasterId r:id="rId67"/>
  </p:notesMasterIdLst>
  <p:sldIdLst>
    <p:sldId id="360" r:id="rId4"/>
    <p:sldId id="305" r:id="rId5"/>
    <p:sldId id="260" r:id="rId6"/>
    <p:sldId id="388" r:id="rId7"/>
    <p:sldId id="306" r:id="rId8"/>
    <p:sldId id="362" r:id="rId9"/>
    <p:sldId id="334" r:id="rId10"/>
    <p:sldId id="371" r:id="rId11"/>
    <p:sldId id="335" r:id="rId12"/>
    <p:sldId id="363" r:id="rId13"/>
    <p:sldId id="336" r:id="rId14"/>
    <p:sldId id="337" r:id="rId15"/>
    <p:sldId id="385" r:id="rId16"/>
    <p:sldId id="364" r:id="rId17"/>
    <p:sldId id="312" r:id="rId18"/>
    <p:sldId id="313" r:id="rId19"/>
    <p:sldId id="314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72" r:id="rId28"/>
    <p:sldId id="389" r:id="rId29"/>
    <p:sldId id="346" r:id="rId30"/>
    <p:sldId id="347" r:id="rId31"/>
    <p:sldId id="348" r:id="rId32"/>
    <p:sldId id="349" r:id="rId33"/>
    <p:sldId id="373" r:id="rId34"/>
    <p:sldId id="374" r:id="rId35"/>
    <p:sldId id="375" r:id="rId36"/>
    <p:sldId id="387" r:id="rId37"/>
    <p:sldId id="391" r:id="rId38"/>
    <p:sldId id="378" r:id="rId39"/>
    <p:sldId id="379" r:id="rId40"/>
    <p:sldId id="380" r:id="rId41"/>
    <p:sldId id="376" r:id="rId42"/>
    <p:sldId id="377" r:id="rId43"/>
    <p:sldId id="381" r:id="rId44"/>
    <p:sldId id="390" r:id="rId45"/>
    <p:sldId id="281" r:id="rId46"/>
    <p:sldId id="283" r:id="rId47"/>
    <p:sldId id="289" r:id="rId48"/>
    <p:sldId id="357" r:id="rId49"/>
    <p:sldId id="356" r:id="rId50"/>
    <p:sldId id="298" r:id="rId51"/>
    <p:sldId id="384" r:id="rId52"/>
    <p:sldId id="358" r:id="rId53"/>
    <p:sldId id="369" r:id="rId54"/>
    <p:sldId id="359" r:id="rId55"/>
    <p:sldId id="296" r:id="rId56"/>
    <p:sldId id="291" r:id="rId57"/>
    <p:sldId id="386" r:id="rId58"/>
    <p:sldId id="354" r:id="rId59"/>
    <p:sldId id="351" r:id="rId60"/>
    <p:sldId id="392" r:id="rId61"/>
    <p:sldId id="393" r:id="rId62"/>
    <p:sldId id="353" r:id="rId63"/>
    <p:sldId id="262" r:id="rId64"/>
    <p:sldId id="279" r:id="rId65"/>
    <p:sldId id="27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E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110" autoAdjust="0"/>
  </p:normalViewPr>
  <p:slideViewPr>
    <p:cSldViewPr snapToGrid="0">
      <p:cViewPr varScale="1">
        <p:scale>
          <a:sx n="76" d="100"/>
          <a:sy n="76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2583B-152B-4A3B-A7D3-D5DA502156F2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91336-3C0A-4331-BC15-D2A241E179B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034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91319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03254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3906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27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29048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Model is stretched over multiple timesteps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30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9949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LSTM state transitions are sent through several fully connected layers to generate mu and sigma for p.</a:t>
            </a:r>
            <a:br>
              <a:rPr lang="fr-CH"/>
            </a:br>
            <a:r>
              <a:rPr lang="fr-CH"/>
              <a:t>Whereas the mu and sigma for q are conditioned on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34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44304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44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21603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Eliminate pixel level errors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45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83697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46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20894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0 -&gt; 4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47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057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Highlight when no ground truth input ?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48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978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That means you want the network to learn useful representations of the input image.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5456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Highlight when no ground truth input ?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49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44775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Highlight when no ground truth input ?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50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0414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51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76509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Highlight when no ground truth input ?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52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23154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Highlight when no ground truth input ?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53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53042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Highlight when no ground truth input ?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54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58376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Better way to analyze the latent space in a higher dimension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55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14037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CHECK THE LATENT RATIO IN THE ORIGINAL PAPER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57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3380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CHECK THE LATENT RATIO IN THE ORIGINAL PAPER OR HIDE SLIDES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58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5934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CHECK THE LATENT RATIO IN THE ORIGINAL PAPER OR HIDE SLIDES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59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7541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332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7593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22333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1714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7171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Results when training on the mnist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8285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/>
              <a:t>Results when training on the mnist</a:t>
            </a:r>
            <a:endParaRPr lang="en-CH"/>
          </a:p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91336-3C0A-4331-BC15-D2A241E179B1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23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6651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531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4093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07F5-5091-410A-9721-C90941C91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8BAFB-26AC-4F0D-B285-C3233AF67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8ACE-9C78-47DC-965E-37B2790C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9BF04-6667-4DBF-B021-BE97C9428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598D0-9DF3-47C0-B80D-CC6E8620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4764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BF20-2130-44E7-AAC2-C2100F0F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4FB21-7F5C-44EF-A502-B0658A192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50894-170D-467A-9980-41E84514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8F66B-8BFD-4897-849A-941E58DF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3E9FE-8B50-4C10-BED2-F4E594B4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1759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F4355-AC7F-46B6-876C-DF4DBA49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C9E1D-8EBB-47E1-8A36-44C1583B3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F2B6F-37C4-4423-8CB1-0F7479750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1D43E-4FED-44F8-827F-3F055195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96816-FD9D-4BF7-B80F-8C1A274D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4448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7C94-AEBA-42EC-B9D2-E9D75F5B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41D6F-9841-487C-B53D-2C4E21C78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6EF4A-CC43-4591-BD00-EE9F5B1E4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21AC5-C3EE-46EF-9DE1-B32F4DF72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30507-60AF-4815-86F8-FC2D9FFB3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912F4-4B78-4E1B-8C34-974A1D24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1443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9F0F-0D90-4DA4-B025-9D6A3EC4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634C4-B0C6-4AE5-BD05-A7B29FE1C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2A245-20B3-4980-84A4-3EFA75102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F3ED4-49EC-4683-B907-991594AF3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D5FCE-A4B1-4062-A100-5FA27EE51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B2324-A08C-4983-A331-63D86552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BA53F-32D5-4BE9-9A5C-CB40C888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8677F-D21D-48EE-9280-1EA7F755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2822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DF1B-42EA-4BD6-BFE4-891905D2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D6C8F-64CC-49CA-A368-75345F51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C8682-EA6E-4340-ADE1-5EC96C6F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2FF66-1EBB-4DD7-B4F6-8758CBE7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3857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CD419-8F33-4F01-A28A-3B3E9CBA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48A8D-C11E-48EB-A381-665D7B21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46D7-51CC-479D-87FD-78C97E80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1243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E6A4-EA3D-4A57-A5D3-96354BC3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19F7D-0130-434B-841F-C2F5CDEC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DCD23-167D-4589-AE5A-EE2BC655C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B02C2-126A-4A04-921E-69AC5EEE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4B9A-0940-4885-910E-2E4D32988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7A70E-2C99-4026-A8A5-56CDA2C9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0518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8056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08FD-8112-43D7-BB8C-DCEB5F71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53F72-7A65-4217-ABC6-EAA39DA4E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B3091-3423-4963-A1AA-83AC1BCDD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B747A-1661-46B1-9E33-BFEB10B6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77A5A-2C2C-4ADD-B2DA-CF1B2A50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4F491-EAA4-4B22-9606-A30B039D4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07395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15BB-1ED7-4033-B44A-B8C160BD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F41FE-C123-471B-A128-5639DDA47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658F3-377D-49C5-9202-8AA232AE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5CB74-5D2B-4F9B-AB8F-04CD7FD3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4F56D-433E-430A-A86B-9575EF8D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37770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B6B7E-164A-4B61-988E-88BF50290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8D2D99-D016-4BBB-9EAD-1EB0A6892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377F2-8C23-4E2E-9126-492CBD65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ACE1F-3D95-4D07-8AD2-F2355B82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5DF6F-8D2D-4361-92A1-FF7FCFE1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66563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08828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4490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03556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008153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03723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097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8533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6814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96873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5588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51044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646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685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3734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2788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8346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C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702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543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6076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7AA41-FD1C-4CB7-8286-30727F51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0696C-21C9-4684-85A8-3E8173BE7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12656-A8A0-4446-ABCB-B7FE28934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16E92-286E-4AB9-927E-BB6B915BB7AE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02F92-0FB0-497E-92B8-02C67A8E2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7BDCD-0AFA-4194-9BCE-BAA475453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75A8E-BCF3-4379-8823-007BE5D4B57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7186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8877FC8-26F0-4D03-84F8-2A3084F5952F}" type="datetimeFigureOut">
              <a:rPr lang="en-CH" smtClean="0"/>
              <a:t>22/01/2018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800F5C8-1B3C-49B0-B74B-B9B939195072}" type="slidenum">
              <a:rPr lang="en-CH" smtClean="0"/>
              <a:t>‹#›</a:t>
            </a:fld>
            <a:endParaRPr lang="en-CH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331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38.pn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58.gif"/><Relationship Id="rId7" Type="http://schemas.openxmlformats.org/officeDocument/2006/relationships/image" Target="../media/image62.gif"/><Relationship Id="rId12" Type="http://schemas.openxmlformats.org/officeDocument/2006/relationships/image" Target="../media/image6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11" Type="http://schemas.openxmlformats.org/officeDocument/2006/relationships/image" Target="../media/image66.gif"/><Relationship Id="rId5" Type="http://schemas.openxmlformats.org/officeDocument/2006/relationships/image" Target="../media/image60.gif"/><Relationship Id="rId10" Type="http://schemas.openxmlformats.org/officeDocument/2006/relationships/image" Target="../media/image65.gif"/><Relationship Id="rId4" Type="http://schemas.openxmlformats.org/officeDocument/2006/relationships/image" Target="../media/image59.gif"/><Relationship Id="rId9" Type="http://schemas.openxmlformats.org/officeDocument/2006/relationships/image" Target="../media/image64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gif"/><Relationship Id="rId13" Type="http://schemas.openxmlformats.org/officeDocument/2006/relationships/image" Target="../media/image75.gif"/><Relationship Id="rId18" Type="http://schemas.openxmlformats.org/officeDocument/2006/relationships/image" Target="../media/image80.gif"/><Relationship Id="rId3" Type="http://schemas.openxmlformats.org/officeDocument/2006/relationships/image" Target="../media/image71.gif"/><Relationship Id="rId21" Type="http://schemas.openxmlformats.org/officeDocument/2006/relationships/image" Target="../media/image83.gif"/><Relationship Id="rId7" Type="http://schemas.openxmlformats.org/officeDocument/2006/relationships/image" Target="../media/image61.gif"/><Relationship Id="rId12" Type="http://schemas.openxmlformats.org/officeDocument/2006/relationships/image" Target="../media/image74.gif"/><Relationship Id="rId17" Type="http://schemas.openxmlformats.org/officeDocument/2006/relationships/image" Target="../media/image79.gi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8.gif"/><Relationship Id="rId20" Type="http://schemas.openxmlformats.org/officeDocument/2006/relationships/image" Target="../media/image8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gif"/><Relationship Id="rId11" Type="http://schemas.openxmlformats.org/officeDocument/2006/relationships/image" Target="../media/image66.gif"/><Relationship Id="rId5" Type="http://schemas.openxmlformats.org/officeDocument/2006/relationships/image" Target="../media/image59.gif"/><Relationship Id="rId15" Type="http://schemas.openxmlformats.org/officeDocument/2006/relationships/image" Target="../media/image77.gif"/><Relationship Id="rId10" Type="http://schemas.openxmlformats.org/officeDocument/2006/relationships/image" Target="../media/image65.gif"/><Relationship Id="rId19" Type="http://schemas.openxmlformats.org/officeDocument/2006/relationships/image" Target="../media/image81.gif"/><Relationship Id="rId4" Type="http://schemas.openxmlformats.org/officeDocument/2006/relationships/image" Target="../media/image58.gif"/><Relationship Id="rId9" Type="http://schemas.openxmlformats.org/officeDocument/2006/relationships/image" Target="../media/image73.gif"/><Relationship Id="rId14" Type="http://schemas.openxmlformats.org/officeDocument/2006/relationships/image" Target="../media/image76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gif"/><Relationship Id="rId3" Type="http://schemas.openxmlformats.org/officeDocument/2006/relationships/image" Target="../media/image96.gif"/><Relationship Id="rId7" Type="http://schemas.openxmlformats.org/officeDocument/2006/relationships/image" Target="../media/image100.gif"/><Relationship Id="rId12" Type="http://schemas.openxmlformats.org/officeDocument/2006/relationships/image" Target="../media/image10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gif"/><Relationship Id="rId11" Type="http://schemas.openxmlformats.org/officeDocument/2006/relationships/image" Target="../media/image104.gif"/><Relationship Id="rId5" Type="http://schemas.openxmlformats.org/officeDocument/2006/relationships/image" Target="../media/image98.gif"/><Relationship Id="rId10" Type="http://schemas.openxmlformats.org/officeDocument/2006/relationships/image" Target="../media/image103.gif"/><Relationship Id="rId4" Type="http://schemas.openxmlformats.org/officeDocument/2006/relationships/image" Target="../media/image97.gif"/><Relationship Id="rId9" Type="http://schemas.openxmlformats.org/officeDocument/2006/relationships/image" Target="../media/image102.gi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gif"/><Relationship Id="rId13" Type="http://schemas.openxmlformats.org/officeDocument/2006/relationships/image" Target="../media/image96.gif"/><Relationship Id="rId18" Type="http://schemas.openxmlformats.org/officeDocument/2006/relationships/image" Target="../media/image101.gif"/><Relationship Id="rId3" Type="http://schemas.openxmlformats.org/officeDocument/2006/relationships/image" Target="../media/image106.gif"/><Relationship Id="rId21" Type="http://schemas.openxmlformats.org/officeDocument/2006/relationships/image" Target="../media/image104.gif"/><Relationship Id="rId7" Type="http://schemas.openxmlformats.org/officeDocument/2006/relationships/image" Target="../media/image110.gif"/><Relationship Id="rId12" Type="http://schemas.openxmlformats.org/officeDocument/2006/relationships/image" Target="../media/image115.gif"/><Relationship Id="rId17" Type="http://schemas.openxmlformats.org/officeDocument/2006/relationships/image" Target="../media/image100.gif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9.gif"/><Relationship Id="rId20" Type="http://schemas.openxmlformats.org/officeDocument/2006/relationships/image" Target="../media/image10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gif"/><Relationship Id="rId11" Type="http://schemas.openxmlformats.org/officeDocument/2006/relationships/image" Target="../media/image114.gif"/><Relationship Id="rId5" Type="http://schemas.openxmlformats.org/officeDocument/2006/relationships/image" Target="../media/image108.gif"/><Relationship Id="rId15" Type="http://schemas.openxmlformats.org/officeDocument/2006/relationships/image" Target="../media/image98.gif"/><Relationship Id="rId10" Type="http://schemas.openxmlformats.org/officeDocument/2006/relationships/image" Target="../media/image113.gif"/><Relationship Id="rId19" Type="http://schemas.openxmlformats.org/officeDocument/2006/relationships/image" Target="../media/image102.gif"/><Relationship Id="rId4" Type="http://schemas.openxmlformats.org/officeDocument/2006/relationships/image" Target="../media/image107.gif"/><Relationship Id="rId9" Type="http://schemas.openxmlformats.org/officeDocument/2006/relationships/image" Target="../media/image112.gif"/><Relationship Id="rId14" Type="http://schemas.openxmlformats.org/officeDocument/2006/relationships/image" Target="../media/image97.gif"/><Relationship Id="rId22" Type="http://schemas.openxmlformats.org/officeDocument/2006/relationships/image" Target="../media/image105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7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01.png"/><Relationship Id="rId4" Type="http://schemas.openxmlformats.org/officeDocument/2006/relationships/image" Target="../media/image950.png"/><Relationship Id="rId9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3" Type="http://schemas.openxmlformats.org/officeDocument/2006/relationships/image" Target="../media/image1000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20.png"/><Relationship Id="rId10" Type="http://schemas.openxmlformats.org/officeDocument/2006/relationships/image" Target="../media/image126.png"/><Relationship Id="rId4" Type="http://schemas.openxmlformats.org/officeDocument/2006/relationships/image" Target="../media/image1010.png"/><Relationship Id="rId9" Type="http://schemas.openxmlformats.org/officeDocument/2006/relationships/image" Target="../media/image10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32.png"/><Relationship Id="rId7" Type="http://schemas.openxmlformats.org/officeDocument/2006/relationships/image" Target="../media/image12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1.png"/><Relationship Id="rId4" Type="http://schemas.openxmlformats.org/officeDocument/2006/relationships/image" Target="../media/image133.png"/><Relationship Id="rId9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F4E572-213D-4E49-B4B4-67A22D70D2B0}"/>
              </a:ext>
            </a:extLst>
          </p:cNvPr>
          <p:cNvSpPr/>
          <p:nvPr/>
        </p:nvSpPr>
        <p:spPr>
          <a:xfrm>
            <a:off x="-19050" y="0"/>
            <a:ext cx="228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01B258-4BE3-41E9-8008-F0C2DE23E9FD}"/>
              </a:ext>
            </a:extLst>
          </p:cNvPr>
          <p:cNvSpPr/>
          <p:nvPr/>
        </p:nvSpPr>
        <p:spPr>
          <a:xfrm>
            <a:off x="-19050" y="0"/>
            <a:ext cx="1221105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349E8-FC91-420E-BFCF-4C2B7AAF02F3}"/>
              </a:ext>
            </a:extLst>
          </p:cNvPr>
          <p:cNvSpPr/>
          <p:nvPr/>
        </p:nvSpPr>
        <p:spPr>
          <a:xfrm>
            <a:off x="-19050" y="6648450"/>
            <a:ext cx="1221105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38FF38-EA20-419A-97C5-260B6B12148E}"/>
              </a:ext>
            </a:extLst>
          </p:cNvPr>
          <p:cNvSpPr/>
          <p:nvPr/>
        </p:nvSpPr>
        <p:spPr>
          <a:xfrm>
            <a:off x="11925300" y="0"/>
            <a:ext cx="2667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51A3B1-C05E-46FD-AD16-C6FA68BD3979}"/>
              </a:ext>
            </a:extLst>
          </p:cNvPr>
          <p:cNvSpPr txBox="1">
            <a:spLocks/>
          </p:cNvSpPr>
          <p:nvPr/>
        </p:nvSpPr>
        <p:spPr>
          <a:xfrm>
            <a:off x="1729184" y="1852082"/>
            <a:ext cx="8733631" cy="159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40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Variational Recurrent Neural Networks for Long Term Future Frame Prediction</a:t>
            </a:r>
            <a:endParaRPr lang="en-CH" sz="40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1F71B5-9FC7-4AB9-8982-9881653D7987}"/>
              </a:ext>
            </a:extLst>
          </p:cNvPr>
          <p:cNvSpPr txBox="1">
            <a:spLocks/>
          </p:cNvSpPr>
          <p:nvPr/>
        </p:nvSpPr>
        <p:spPr>
          <a:xfrm>
            <a:off x="1996027" y="3832009"/>
            <a:ext cx="8180895" cy="1252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2900">
                <a:latin typeface="Times New Roman" panose="02020603050405020304" pitchFamily="18" charset="0"/>
                <a:cs typeface="Times New Roman" panose="02020603050405020304" pitchFamily="18" charset="0"/>
              </a:rPr>
              <a:t>Muhammad Haziq Bin Razali</a:t>
            </a:r>
          </a:p>
          <a:p>
            <a:r>
              <a:rPr lang="fr-CH" sz="2900">
                <a:latin typeface="Times New Roman" panose="02020603050405020304" pitchFamily="18" charset="0"/>
                <a:cs typeface="Times New Roman" panose="02020603050405020304" pitchFamily="18" charset="0"/>
              </a:rPr>
              <a:t>Advisor: Beril Besbinar</a:t>
            </a:r>
            <a:endParaRPr lang="en-CH" sz="2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580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361A-9FC8-4AE5-BFE8-E5C311DB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Variational Autoencoder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E165-E0C1-463F-9F7D-5A7F2094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498999" cy="4754880"/>
          </a:xfrm>
        </p:spPr>
        <p:txBody>
          <a:bodyPr>
            <a:normAutofit/>
          </a:bodyPr>
          <a:lstStyle/>
          <a:p>
            <a:r>
              <a:rPr lang="fr-CH">
                <a:cs typeface="Times New Roman" panose="02020603050405020304" pitchFamily="18" charset="0"/>
              </a:rPr>
              <a:t>Instead, </a:t>
            </a:r>
            <a:r>
              <a:rPr lang="fr-CH" u="sng">
                <a:cs typeface="Times New Roman" panose="02020603050405020304" pitchFamily="18" charset="0"/>
              </a:rPr>
              <a:t>maximize</a:t>
            </a:r>
            <a:r>
              <a:rPr lang="fr-CH">
                <a:cs typeface="Times New Roman" panose="02020603050405020304" pitchFamily="18" charset="0"/>
              </a:rPr>
              <a:t> the </a:t>
            </a:r>
            <a:r>
              <a:rPr lang="fr-CH"/>
              <a:t>variational lower bound</a:t>
            </a:r>
            <a:endParaRPr lang="fr-CH">
              <a:cs typeface="Times New Roman" panose="02020603050405020304" pitchFamily="18" charset="0"/>
            </a:endParaRPr>
          </a:p>
          <a:p>
            <a:endParaRPr lang="fr-CH">
              <a:cs typeface="Times New Roman" panose="02020603050405020304" pitchFamily="18" charset="0"/>
            </a:endParaRPr>
          </a:p>
          <a:p>
            <a:endParaRPr lang="fr-CH">
              <a:cs typeface="Times New Roman" panose="02020603050405020304" pitchFamily="18" charset="0"/>
            </a:endParaRPr>
          </a:p>
          <a:p>
            <a:endParaRPr lang="fr-CH">
              <a:cs typeface="Times New Roman" panose="02020603050405020304" pitchFamily="18" charset="0"/>
            </a:endParaRPr>
          </a:p>
          <a:p>
            <a:r>
              <a:rPr lang="fr-CH">
                <a:cs typeface="Times New Roman" panose="02020603050405020304" pitchFamily="18" charset="0"/>
              </a:rPr>
              <a:t>Reconstruction term measures quality of generated samples</a:t>
            </a:r>
          </a:p>
          <a:p>
            <a:r>
              <a:rPr lang="fr-CH">
                <a:cs typeface="Times New Roman" panose="02020603050405020304" pitchFamily="18" charset="0"/>
              </a:rPr>
              <a:t>Divergence term measures how well the posterior approximates the designated prior</a:t>
            </a:r>
          </a:p>
          <a:p>
            <a:r>
              <a:rPr lang="fr-CH">
                <a:cs typeface="Times New Roman" panose="02020603050405020304" pitchFamily="18" charset="0"/>
              </a:rPr>
              <a:t>Prior typically chosen to be a unit gaussian for simplicity.</a:t>
            </a:r>
          </a:p>
          <a:p>
            <a:r>
              <a:rPr lang="fr-CH">
                <a:cs typeface="Times New Roman" panose="02020603050405020304" pitchFamily="18" charset="0"/>
              </a:rPr>
              <a:t>Regularizer that forces the encoder to produce latent encodings that follow a unit gaussian</a:t>
            </a:r>
          </a:p>
          <a:p>
            <a:endParaRPr lang="fr-CH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CH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CH">
              <a:cs typeface="Times New Roman" panose="02020603050405020304" pitchFamily="18" charset="0"/>
            </a:endParaRPr>
          </a:p>
          <a:p>
            <a:endParaRPr lang="en-CH"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E11D7-3B91-4718-A72E-226BDC298FDD}"/>
              </a:ext>
            </a:extLst>
          </p:cNvPr>
          <p:cNvGrpSpPr/>
          <p:nvPr/>
        </p:nvGrpSpPr>
        <p:grpSpPr>
          <a:xfrm>
            <a:off x="1913968" y="2697687"/>
            <a:ext cx="5365349" cy="731313"/>
            <a:chOff x="5163191" y="4123561"/>
            <a:chExt cx="5365349" cy="7313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CEB2E0B-F674-4EAD-B2F1-6A02F004D61A}"/>
                    </a:ext>
                  </a:extLst>
                </p:cNvPr>
                <p:cNvSpPr/>
                <p:nvPr/>
              </p:nvSpPr>
              <p:spPr>
                <a:xfrm>
                  <a:off x="5163191" y="4123561"/>
                  <a:ext cx="493756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  <m:r>
                          <a:rPr lang="fr-CH" sz="2000" b="0" i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CH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fr-CH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"/>
                            <m:ctrlPr>
                              <a:rPr lang="fr-CH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(0,1))</m:t>
                            </m:r>
                          </m:e>
                        </m:d>
                      </m:oMath>
                    </m:oMathPara>
                  </a14:m>
                  <a:endParaRPr lang="en-CH" sz="200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CEB2E0B-F674-4EAD-B2F1-6A02F004D6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191" y="4123561"/>
                  <a:ext cx="4937569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121538" b="-18923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140C729-E619-4DC0-ADCA-CD7AC11413A2}"/>
                </a:ext>
              </a:extLst>
            </p:cNvPr>
            <p:cNvCxnSpPr>
              <a:cxnSpLocks/>
            </p:cNvCxnSpPr>
            <p:nvPr/>
          </p:nvCxnSpPr>
          <p:spPr>
            <a:xfrm>
              <a:off x="7821631" y="4541044"/>
              <a:ext cx="21078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6FDD68C3-FAFC-4FB4-BFE2-0045D389FD9D}"/>
                </a:ext>
              </a:extLst>
            </p:cNvPr>
            <p:cNvSpPr txBox="1">
              <a:spLocks/>
            </p:cNvSpPr>
            <p:nvPr/>
          </p:nvSpPr>
          <p:spPr>
            <a:xfrm>
              <a:off x="7740247" y="4493902"/>
              <a:ext cx="2788293" cy="3036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chemeClr val="accent1"/>
                  </a:solidFill>
                </a:rPr>
                <a:t>Divergence from N(0,1) to q</a:t>
              </a:r>
              <a:endParaRPr lang="en-CH" sz="1300">
                <a:solidFill>
                  <a:schemeClr val="accent1"/>
                </a:solidFill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22464B9C-F3FD-4DD6-800E-263FDF0984F4}"/>
                </a:ext>
              </a:extLst>
            </p:cNvPr>
            <p:cNvSpPr txBox="1">
              <a:spLocks/>
            </p:cNvSpPr>
            <p:nvPr/>
          </p:nvSpPr>
          <p:spPr>
            <a:xfrm>
              <a:off x="6334096" y="4497685"/>
              <a:ext cx="1549925" cy="3571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rgbClr val="FF0000"/>
                  </a:solidFill>
                </a:rPr>
                <a:t>Reconstruction</a:t>
              </a:r>
              <a:endParaRPr lang="en-CH" sz="130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9E49CF-224A-4787-991A-64B7D4F24CA9}"/>
                </a:ext>
              </a:extLst>
            </p:cNvPr>
            <p:cNvCxnSpPr>
              <a:cxnSpLocks/>
            </p:cNvCxnSpPr>
            <p:nvPr/>
          </p:nvCxnSpPr>
          <p:spPr>
            <a:xfrm>
              <a:off x="6528017" y="4536028"/>
              <a:ext cx="10183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79DCCBD-B39C-4493-AA36-3339CD820AF2}"/>
              </a:ext>
            </a:extLst>
          </p:cNvPr>
          <p:cNvSpPr/>
          <p:nvPr/>
        </p:nvSpPr>
        <p:spPr>
          <a:xfrm>
            <a:off x="5817554" y="2728230"/>
            <a:ext cx="908183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39703D8-6D6E-4FDB-B669-6AD3C65071D7}"/>
              </a:ext>
            </a:extLst>
          </p:cNvPr>
          <p:cNvGrpSpPr/>
          <p:nvPr/>
        </p:nvGrpSpPr>
        <p:grpSpPr>
          <a:xfrm>
            <a:off x="8374273" y="1685269"/>
            <a:ext cx="3493136" cy="3453838"/>
            <a:chOff x="8374273" y="1685269"/>
            <a:chExt cx="3493136" cy="345383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30FB27-E7B6-4C00-90A5-3EFC526E985E}"/>
                </a:ext>
              </a:extLst>
            </p:cNvPr>
            <p:cNvSpPr/>
            <p:nvPr/>
          </p:nvSpPr>
          <p:spPr>
            <a:xfrm>
              <a:off x="8472653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D1147C66-A13A-4DB5-BCDB-5853F9605192}"/>
                    </a:ext>
                  </a:extLst>
                </p:cNvPr>
                <p:cNvSpPr txBox="1"/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D1147C66-A13A-4DB5-BCDB-5853F9605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17F3DA0B-41CA-4137-8CE4-BB3619940637}"/>
                </a:ext>
              </a:extLst>
            </p:cNvPr>
            <p:cNvSpPr/>
            <p:nvPr/>
          </p:nvSpPr>
          <p:spPr>
            <a:xfrm>
              <a:off x="8518142" y="2765360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4A54495-BF2F-42CF-8C80-B4859CED5A7B}"/>
                </a:ext>
              </a:extLst>
            </p:cNvPr>
            <p:cNvSpPr/>
            <p:nvPr/>
          </p:nvSpPr>
          <p:spPr>
            <a:xfrm>
              <a:off x="8518142" y="3061208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DE2DCE7-7C5B-4355-8A10-DDB4D5829670}"/>
                </a:ext>
              </a:extLst>
            </p:cNvPr>
            <p:cNvSpPr/>
            <p:nvPr/>
          </p:nvSpPr>
          <p:spPr>
            <a:xfrm>
              <a:off x="8518142" y="4312344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08C9D02-66FC-41B3-8BEA-7A84B52AEF30}"/>
                </a:ext>
              </a:extLst>
            </p:cNvPr>
            <p:cNvSpPr/>
            <p:nvPr/>
          </p:nvSpPr>
          <p:spPr>
            <a:xfrm>
              <a:off x="8518142" y="4608192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FEC2D51-26F7-4385-A11E-72A70206F093}"/>
                </a:ext>
              </a:extLst>
            </p:cNvPr>
            <p:cNvSpPr/>
            <p:nvPr/>
          </p:nvSpPr>
          <p:spPr>
            <a:xfrm>
              <a:off x="9275342" y="2924494"/>
              <a:ext cx="351226" cy="7194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10EFBFE-D874-4EA6-8428-878410CB76A8}"/>
                </a:ext>
              </a:extLst>
            </p:cNvPr>
            <p:cNvSpPr/>
            <p:nvPr/>
          </p:nvSpPr>
          <p:spPr>
            <a:xfrm>
              <a:off x="9327735" y="3005634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24A97DC-0921-430D-AFAC-62BEB5AB325E}"/>
                </a:ext>
              </a:extLst>
            </p:cNvPr>
            <p:cNvSpPr/>
            <p:nvPr/>
          </p:nvSpPr>
          <p:spPr>
            <a:xfrm>
              <a:off x="9327735" y="3311913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5AC8D9B-2E9A-4D1D-BC9F-48561DCDD812}"/>
                </a:ext>
              </a:extLst>
            </p:cNvPr>
            <p:cNvCxnSpPr>
              <a:cxnSpLocks/>
              <a:stCxn id="133" idx="6"/>
              <a:endCxn id="138" idx="2"/>
            </p:cNvCxnSpPr>
            <p:nvPr/>
          </p:nvCxnSpPr>
          <p:spPr>
            <a:xfrm>
              <a:off x="8763554" y="2888066"/>
              <a:ext cx="564181" cy="240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0EBD273-70F4-49E8-A9BE-22417841BA5E}"/>
                </a:ext>
              </a:extLst>
            </p:cNvPr>
            <p:cNvCxnSpPr>
              <a:cxnSpLocks/>
              <a:stCxn id="134" idx="6"/>
              <a:endCxn id="138" idx="2"/>
            </p:cNvCxnSpPr>
            <p:nvPr/>
          </p:nvCxnSpPr>
          <p:spPr>
            <a:xfrm flipV="1">
              <a:off x="8763554" y="3128341"/>
              <a:ext cx="564181" cy="555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99CA7A-213A-422A-94C0-9111DC82668D}"/>
                </a:ext>
              </a:extLst>
            </p:cNvPr>
            <p:cNvCxnSpPr>
              <a:cxnSpLocks/>
              <a:stCxn id="133" idx="6"/>
              <a:endCxn id="139" idx="2"/>
            </p:cNvCxnSpPr>
            <p:nvPr/>
          </p:nvCxnSpPr>
          <p:spPr>
            <a:xfrm>
              <a:off x="8763554" y="2888066"/>
              <a:ext cx="564181" cy="546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D17D387-F7A4-4A04-ABB1-5CAA46223B90}"/>
                </a:ext>
              </a:extLst>
            </p:cNvPr>
            <p:cNvCxnSpPr>
              <a:cxnSpLocks/>
              <a:stCxn id="134" idx="6"/>
              <a:endCxn id="139" idx="2"/>
            </p:cNvCxnSpPr>
            <p:nvPr/>
          </p:nvCxnSpPr>
          <p:spPr>
            <a:xfrm>
              <a:off x="8763554" y="3183914"/>
              <a:ext cx="564181" cy="250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197EA53-5175-4535-9AD2-D59734D7C87D}"/>
                </a:ext>
              </a:extLst>
            </p:cNvPr>
            <p:cNvCxnSpPr>
              <a:cxnSpLocks/>
              <a:stCxn id="135" idx="6"/>
              <a:endCxn id="138" idx="2"/>
            </p:cNvCxnSpPr>
            <p:nvPr/>
          </p:nvCxnSpPr>
          <p:spPr>
            <a:xfrm flipV="1">
              <a:off x="8763554" y="3128341"/>
              <a:ext cx="564181" cy="1306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DC40C52-AB64-4E12-BD99-43314034A46B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8763554" y="3434619"/>
              <a:ext cx="564181" cy="1000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48CCB9F-36E3-44CE-9DBA-7F09BFDA9A76}"/>
                </a:ext>
              </a:extLst>
            </p:cNvPr>
            <p:cNvCxnSpPr>
              <a:cxnSpLocks/>
              <a:stCxn id="136" idx="6"/>
              <a:endCxn id="138" idx="2"/>
            </p:cNvCxnSpPr>
            <p:nvPr/>
          </p:nvCxnSpPr>
          <p:spPr>
            <a:xfrm flipV="1">
              <a:off x="8763554" y="3128341"/>
              <a:ext cx="564181" cy="1602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B316DBC-502E-47E7-BD62-592047570EAA}"/>
                </a:ext>
              </a:extLst>
            </p:cNvPr>
            <p:cNvCxnSpPr>
              <a:cxnSpLocks/>
              <a:stCxn id="136" idx="6"/>
              <a:endCxn id="139" idx="2"/>
            </p:cNvCxnSpPr>
            <p:nvPr/>
          </p:nvCxnSpPr>
          <p:spPr>
            <a:xfrm flipV="1">
              <a:off x="8763554" y="3434619"/>
              <a:ext cx="564181" cy="1296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3B8CC3F-3458-486D-AD2D-8B1D20F124B4}"/>
                </a:ext>
              </a:extLst>
            </p:cNvPr>
            <p:cNvSpPr/>
            <p:nvPr/>
          </p:nvSpPr>
          <p:spPr>
            <a:xfrm rot="10800000">
              <a:off x="11344406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CA9D71F-45C2-427A-A3B3-D17CEEB9B5A5}"/>
                </a:ext>
              </a:extLst>
            </p:cNvPr>
            <p:cNvSpPr/>
            <p:nvPr/>
          </p:nvSpPr>
          <p:spPr>
            <a:xfrm rot="10800000">
              <a:off x="11392340" y="4608654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0F928E8-1F09-47EC-87DC-DAF31BDBB16C}"/>
                </a:ext>
              </a:extLst>
            </p:cNvPr>
            <p:cNvSpPr/>
            <p:nvPr/>
          </p:nvSpPr>
          <p:spPr>
            <a:xfrm rot="10800000">
              <a:off x="11392340" y="4312806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EF8E482-9BD6-44D5-82BD-F7F111A8413F}"/>
                </a:ext>
              </a:extLst>
            </p:cNvPr>
            <p:cNvSpPr/>
            <p:nvPr/>
          </p:nvSpPr>
          <p:spPr>
            <a:xfrm rot="10800000">
              <a:off x="11392340" y="3059583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AB26430-18AF-4A1C-BA28-77E0807B4A12}"/>
                </a:ext>
              </a:extLst>
            </p:cNvPr>
            <p:cNvSpPr/>
            <p:nvPr/>
          </p:nvSpPr>
          <p:spPr>
            <a:xfrm rot="10800000">
              <a:off x="11392340" y="2763735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6A81B42D-1415-46F4-92BE-0D911D2DC490}"/>
                </a:ext>
              </a:extLst>
            </p:cNvPr>
            <p:cNvGrpSpPr/>
            <p:nvPr/>
          </p:nvGrpSpPr>
          <p:grpSpPr>
            <a:xfrm rot="10800000">
              <a:off x="10092379" y="3435768"/>
              <a:ext cx="351226" cy="719424"/>
              <a:chOff x="3130135" y="3090516"/>
              <a:chExt cx="616978" cy="1263770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6543682-7F70-4025-BF98-54D86BEBA8B9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91CF2C38-D9C5-4ABF-B4D6-1E0A7194AC77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D69B9F0-439D-480F-9145-8EE37E806447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01F9979-EF4D-4E88-B488-0A7BB0A1CB16}"/>
                </a:ext>
              </a:extLst>
            </p:cNvPr>
            <p:cNvCxnSpPr>
              <a:cxnSpLocks/>
              <a:stCxn id="149" idx="6"/>
              <a:endCxn id="187" idx="2"/>
            </p:cNvCxnSpPr>
            <p:nvPr/>
          </p:nvCxnSpPr>
          <p:spPr>
            <a:xfrm flipH="1" flipV="1">
              <a:off x="10391212" y="3951345"/>
              <a:ext cx="1001128" cy="780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0ABC823-AC2E-413E-9D3B-A1E6356B7FDC}"/>
                </a:ext>
              </a:extLst>
            </p:cNvPr>
            <p:cNvCxnSpPr>
              <a:cxnSpLocks/>
              <a:stCxn id="150" idx="6"/>
              <a:endCxn id="187" idx="2"/>
            </p:cNvCxnSpPr>
            <p:nvPr/>
          </p:nvCxnSpPr>
          <p:spPr>
            <a:xfrm flipH="1" flipV="1">
              <a:off x="10391212" y="3951345"/>
              <a:ext cx="1001128" cy="484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5537E8-35EA-43A6-B352-BB4DCFC38C98}"/>
                </a:ext>
              </a:extLst>
            </p:cNvPr>
            <p:cNvCxnSpPr>
              <a:cxnSpLocks/>
              <a:stCxn id="149" idx="6"/>
              <a:endCxn id="188" idx="2"/>
            </p:cNvCxnSpPr>
            <p:nvPr/>
          </p:nvCxnSpPr>
          <p:spPr>
            <a:xfrm flipH="1" flipV="1">
              <a:off x="10391212" y="3645066"/>
              <a:ext cx="1001128" cy="1086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8284954-1D26-4F52-9DF4-92A425E4B2C7}"/>
                </a:ext>
              </a:extLst>
            </p:cNvPr>
            <p:cNvCxnSpPr>
              <a:cxnSpLocks/>
              <a:stCxn id="150" idx="6"/>
              <a:endCxn id="188" idx="2"/>
            </p:cNvCxnSpPr>
            <p:nvPr/>
          </p:nvCxnSpPr>
          <p:spPr>
            <a:xfrm flipH="1" flipV="1">
              <a:off x="10391212" y="3645066"/>
              <a:ext cx="1001128" cy="790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3B1E246-6642-498F-BF10-8F1AB18293F4}"/>
                </a:ext>
              </a:extLst>
            </p:cNvPr>
            <p:cNvCxnSpPr>
              <a:cxnSpLocks/>
              <a:stCxn id="151" idx="6"/>
              <a:endCxn id="187" idx="2"/>
            </p:cNvCxnSpPr>
            <p:nvPr/>
          </p:nvCxnSpPr>
          <p:spPr>
            <a:xfrm flipH="1">
              <a:off x="10391212" y="3182289"/>
              <a:ext cx="1001128" cy="76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3903AFD-7062-4BBD-8E32-4817D77D3A8F}"/>
                </a:ext>
              </a:extLst>
            </p:cNvPr>
            <p:cNvSpPr txBox="1"/>
            <p:nvPr/>
          </p:nvSpPr>
          <p:spPr>
            <a:xfrm rot="5400000">
              <a:off x="11169948" y="3579004"/>
              <a:ext cx="8409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7DC5E7EC-56AF-4DD7-96D3-839E57BC0622}"/>
                </a:ext>
              </a:extLst>
            </p:cNvPr>
            <p:cNvGrpSpPr/>
            <p:nvPr/>
          </p:nvGrpSpPr>
          <p:grpSpPr>
            <a:xfrm>
              <a:off x="9273570" y="3957902"/>
              <a:ext cx="351226" cy="719424"/>
              <a:chOff x="3130135" y="3090516"/>
              <a:chExt cx="616978" cy="1263770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1A66A4C-9E2F-4AE9-8C45-0D3216060E70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83BDA301-3165-4268-A21A-FA7830F16B75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CA4FEA2C-86B3-4B87-85C2-05F1B7B82A92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7762F52-308B-453D-AFCA-2FF0A8F221DD}"/>
                </a:ext>
              </a:extLst>
            </p:cNvPr>
            <p:cNvCxnSpPr>
              <a:cxnSpLocks/>
              <a:stCxn id="133" idx="6"/>
              <a:endCxn id="184" idx="2"/>
            </p:cNvCxnSpPr>
            <p:nvPr/>
          </p:nvCxnSpPr>
          <p:spPr>
            <a:xfrm>
              <a:off x="8763554" y="2888066"/>
              <a:ext cx="562409" cy="1273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D6D04CC-CC3F-4DC3-B507-0F8317E4D62A}"/>
                </a:ext>
              </a:extLst>
            </p:cNvPr>
            <p:cNvCxnSpPr>
              <a:cxnSpLocks/>
              <a:stCxn id="133" idx="6"/>
              <a:endCxn id="185" idx="2"/>
            </p:cNvCxnSpPr>
            <p:nvPr/>
          </p:nvCxnSpPr>
          <p:spPr>
            <a:xfrm>
              <a:off x="8763554" y="2888066"/>
              <a:ext cx="562409" cy="1579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7C4BFD4-EC20-4C46-B055-203589973678}"/>
                </a:ext>
              </a:extLst>
            </p:cNvPr>
            <p:cNvCxnSpPr>
              <a:cxnSpLocks/>
              <a:stCxn id="134" idx="6"/>
              <a:endCxn id="185" idx="2"/>
            </p:cNvCxnSpPr>
            <p:nvPr/>
          </p:nvCxnSpPr>
          <p:spPr>
            <a:xfrm>
              <a:off x="8763554" y="3183914"/>
              <a:ext cx="562409" cy="1284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424B67A-B8CC-4747-A2CD-769BCFAC03FD}"/>
                </a:ext>
              </a:extLst>
            </p:cNvPr>
            <p:cNvCxnSpPr>
              <a:cxnSpLocks/>
              <a:stCxn id="134" idx="6"/>
              <a:endCxn id="184" idx="2"/>
            </p:cNvCxnSpPr>
            <p:nvPr/>
          </p:nvCxnSpPr>
          <p:spPr>
            <a:xfrm>
              <a:off x="8763554" y="3183914"/>
              <a:ext cx="562409" cy="97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D6C683F-8ABF-43CE-A227-D7C5EE654E76}"/>
                </a:ext>
              </a:extLst>
            </p:cNvPr>
            <p:cNvCxnSpPr>
              <a:cxnSpLocks/>
              <a:stCxn id="135" idx="6"/>
              <a:endCxn id="184" idx="2"/>
            </p:cNvCxnSpPr>
            <p:nvPr/>
          </p:nvCxnSpPr>
          <p:spPr>
            <a:xfrm flipV="1">
              <a:off x="8763554" y="4161749"/>
              <a:ext cx="562409" cy="273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EB9FA3D-5894-4C12-9169-988A8557C4B3}"/>
                </a:ext>
              </a:extLst>
            </p:cNvPr>
            <p:cNvCxnSpPr>
              <a:cxnSpLocks/>
              <a:stCxn id="135" idx="6"/>
              <a:endCxn id="185" idx="2"/>
            </p:cNvCxnSpPr>
            <p:nvPr/>
          </p:nvCxnSpPr>
          <p:spPr>
            <a:xfrm>
              <a:off x="8763554" y="4435050"/>
              <a:ext cx="562409" cy="32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2DB01EE-943D-48AC-8086-6FAE00EBC761}"/>
                </a:ext>
              </a:extLst>
            </p:cNvPr>
            <p:cNvCxnSpPr>
              <a:cxnSpLocks/>
              <a:stCxn id="136" idx="6"/>
              <a:endCxn id="184" idx="2"/>
            </p:cNvCxnSpPr>
            <p:nvPr/>
          </p:nvCxnSpPr>
          <p:spPr>
            <a:xfrm flipV="1">
              <a:off x="8763554" y="4161749"/>
              <a:ext cx="562409" cy="569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1DEA166-5ECC-4E8A-B7D4-C961F7DF68AB}"/>
                </a:ext>
              </a:extLst>
            </p:cNvPr>
            <p:cNvCxnSpPr>
              <a:cxnSpLocks/>
              <a:stCxn id="136" idx="6"/>
              <a:endCxn id="185" idx="2"/>
            </p:cNvCxnSpPr>
            <p:nvPr/>
          </p:nvCxnSpPr>
          <p:spPr>
            <a:xfrm flipV="1">
              <a:off x="8763554" y="4468028"/>
              <a:ext cx="562409" cy="26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6B110436-68CF-482C-A095-A8233AD2862F}"/>
                    </a:ext>
                  </a:extLst>
                </p:cNvPr>
                <p:cNvSpPr txBox="1"/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6B110436-68CF-482C-A095-A8233AD28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8AE07B5C-3ED8-4F45-951D-8625CD9E2B4A}"/>
                    </a:ext>
                  </a:extLst>
                </p:cNvPr>
                <p:cNvSpPr txBox="1"/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8AE07B5C-3ED8-4F45-951D-8625CD9E2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B5062DB4-E4A6-4479-9CCA-8A38CA6D5500}"/>
                    </a:ext>
                  </a:extLst>
                </p:cNvPr>
                <p:cNvSpPr txBox="1"/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B5062DB4-E4A6-4479-9CCA-8A38CA6D5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4615" r="-2674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3094A0D-AF1D-4C4F-AB7D-8D8AD38B903D}"/>
                </a:ext>
              </a:extLst>
            </p:cNvPr>
            <p:cNvSpPr txBox="1"/>
            <p:nvPr/>
          </p:nvSpPr>
          <p:spPr>
            <a:xfrm rot="5400000">
              <a:off x="8387815" y="3468681"/>
              <a:ext cx="690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974F514-E6B1-4E4B-9AC6-0D75AC2BC41B}"/>
                </a:ext>
              </a:extLst>
            </p:cNvPr>
            <p:cNvSpPr/>
            <p:nvPr/>
          </p:nvSpPr>
          <p:spPr>
            <a:xfrm>
              <a:off x="8374273" y="2384355"/>
              <a:ext cx="1375152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EC87246-FD57-4426-AA23-55F04CBBFFFB}"/>
                </a:ext>
              </a:extLst>
            </p:cNvPr>
            <p:cNvSpPr/>
            <p:nvPr/>
          </p:nvSpPr>
          <p:spPr>
            <a:xfrm>
              <a:off x="9888494" y="2384355"/>
              <a:ext cx="1907265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B8FABCC9-0AC7-41E6-9BFB-21F2DA32468C}"/>
                    </a:ext>
                  </a:extLst>
                </p:cNvPr>
                <p:cNvSpPr txBox="1"/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B8FABCC9-0AC7-41E6-9BFB-21F2DA324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149" r="-72414" b="-1846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9AE807CA-5960-43C8-9F62-71BE3597C3FC}"/>
                    </a:ext>
                  </a:extLst>
                </p:cNvPr>
                <p:cNvSpPr txBox="1"/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9AE807CA-5960-43C8-9F62-71BE3597C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149" r="-73563" b="-1818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A352638E-7A19-40D8-A4F3-2DD794CC2620}"/>
                    </a:ext>
                  </a:extLst>
                </p:cNvPr>
                <p:cNvSpPr txBox="1"/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fr-CH" sz="1600" b="1" i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CH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16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A352638E-7A19-40D8-A4F3-2DD794CC2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blipFill>
                  <a:blip r:embed="rId10"/>
                  <a:stretch>
                    <a:fillRect b="-7216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FB99FD6-B455-4F30-B293-7299E81B864E}"/>
                    </a:ext>
                  </a:extLst>
                </p:cNvPr>
                <p:cNvSpPr txBox="1"/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𝐄𝐧𝐜𝐨𝐝𝐞𝐫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FB99FD6-B455-4F30-B293-7299E81B8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blipFill>
                  <a:blip r:embed="rId11"/>
                  <a:stretch>
                    <a:fillRect l="-1163" r="-12558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CD10F7EF-69CE-4EB2-BADE-DDD95B0AD827}"/>
                    </a:ext>
                  </a:extLst>
                </p:cNvPr>
                <p:cNvSpPr txBox="1"/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𝐃𝐞𝐜𝐨𝐝𝐞𝐫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CD10F7EF-69CE-4EB2-BADE-DDD95B0AD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blipFill>
                  <a:blip r:embed="rId12"/>
                  <a:stretch>
                    <a:fillRect l="-1163" r="-12790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57D4DA6-FB02-4EC8-B5E1-EE84891667C4}"/>
                </a:ext>
              </a:extLst>
            </p:cNvPr>
            <p:cNvCxnSpPr>
              <a:cxnSpLocks/>
              <a:stCxn id="152" idx="6"/>
              <a:endCxn id="188" idx="2"/>
            </p:cNvCxnSpPr>
            <p:nvPr/>
          </p:nvCxnSpPr>
          <p:spPr>
            <a:xfrm flipH="1">
              <a:off x="10391212" y="2886441"/>
              <a:ext cx="1001128" cy="7586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1C41A89-BD0F-4840-BEBB-B2998F1D9B5F}"/>
                </a:ext>
              </a:extLst>
            </p:cNvPr>
            <p:cNvCxnSpPr>
              <a:cxnSpLocks/>
              <a:stCxn id="152" idx="6"/>
              <a:endCxn id="187" idx="2"/>
            </p:cNvCxnSpPr>
            <p:nvPr/>
          </p:nvCxnSpPr>
          <p:spPr>
            <a:xfrm flipH="1">
              <a:off x="10391212" y="2886441"/>
              <a:ext cx="1001128" cy="10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9DBAE00-02CC-4C18-9A43-CC0129087AF4}"/>
                </a:ext>
              </a:extLst>
            </p:cNvPr>
            <p:cNvCxnSpPr>
              <a:cxnSpLocks/>
              <a:stCxn id="151" idx="6"/>
              <a:endCxn id="188" idx="2"/>
            </p:cNvCxnSpPr>
            <p:nvPr/>
          </p:nvCxnSpPr>
          <p:spPr>
            <a:xfrm flipH="1">
              <a:off x="10391212" y="3182289"/>
              <a:ext cx="1001128" cy="4627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1231EF10-1ED4-427D-BAA3-FFF27CFCEA19}"/>
              </a:ext>
            </a:extLst>
          </p:cNvPr>
          <p:cNvSpPr/>
          <p:nvPr/>
        </p:nvSpPr>
        <p:spPr>
          <a:xfrm>
            <a:off x="1249680" y="4677326"/>
            <a:ext cx="589753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2639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361A-9FC8-4AE5-BFE8-E5C311DB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Variational Autoencoder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E165-E0C1-463F-9F7D-5A7F2094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801101" cy="3931920"/>
          </a:xfrm>
        </p:spPr>
        <p:txBody>
          <a:bodyPr>
            <a:normAutofit/>
          </a:bodyPr>
          <a:lstStyle/>
          <a:p>
            <a:r>
              <a:rPr lang="fr-CH"/>
              <a:t>Instead, </a:t>
            </a:r>
            <a:r>
              <a:rPr lang="fr-CH" b="1" u="sng"/>
              <a:t>minimize</a:t>
            </a:r>
            <a:r>
              <a:rPr lang="fr-CH"/>
              <a:t> the negative of the variational lower bound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>
                <a:cs typeface="Times New Roman" panose="02020603050405020304" pitchFamily="18" charset="0"/>
              </a:rPr>
              <a:t>Reconstruction term measures quality of generated samples</a:t>
            </a:r>
          </a:p>
          <a:p>
            <a:r>
              <a:rPr lang="fr-CH">
                <a:cs typeface="Times New Roman" panose="02020603050405020304" pitchFamily="18" charset="0"/>
              </a:rPr>
              <a:t>Divergence term measures how well the posterior approximates the designated prior</a:t>
            </a:r>
          </a:p>
          <a:p>
            <a:r>
              <a:rPr lang="fr-CH">
                <a:cs typeface="Times New Roman" panose="02020603050405020304" pitchFamily="18" charset="0"/>
              </a:rPr>
              <a:t>Prior typically chosen to be a unit gaussian for simplicity</a:t>
            </a:r>
          </a:p>
          <a:p>
            <a:r>
              <a:rPr lang="fr-CH">
                <a:cs typeface="Times New Roman" panose="02020603050405020304" pitchFamily="18" charset="0"/>
              </a:rPr>
              <a:t>Regularizer that forces the encoder to produce latent encodings that follow a unit gaussian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endParaRPr lang="en-C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E11D7-3B91-4718-A72E-226BDC298FDD}"/>
              </a:ext>
            </a:extLst>
          </p:cNvPr>
          <p:cNvGrpSpPr/>
          <p:nvPr/>
        </p:nvGrpSpPr>
        <p:grpSpPr>
          <a:xfrm>
            <a:off x="1666828" y="2697687"/>
            <a:ext cx="5847949" cy="731313"/>
            <a:chOff x="5163191" y="4123561"/>
            <a:chExt cx="5847949" cy="7313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CEB2E0B-F674-4EAD-B2F1-6A02F004D61A}"/>
                    </a:ext>
                  </a:extLst>
                </p:cNvPr>
                <p:cNvSpPr/>
                <p:nvPr/>
              </p:nvSpPr>
              <p:spPr>
                <a:xfrm>
                  <a:off x="5163191" y="4123561"/>
                  <a:ext cx="53222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  <m:r>
                          <a:rPr lang="fr-CH" sz="2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"/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(0,1))</m:t>
                            </m:r>
                          </m:e>
                        </m:d>
                      </m:oMath>
                    </m:oMathPara>
                  </a14:m>
                  <a:endParaRPr lang="en-CH" sz="200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CEB2E0B-F674-4EAD-B2F1-6A02F004D6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191" y="4123561"/>
                  <a:ext cx="5322291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121538" b="-18923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140C729-E619-4DC0-ADCA-CD7AC11413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8521" y="4541044"/>
              <a:ext cx="20932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6FDD68C3-FAFC-4FB4-BFE2-0045D389FD9D}"/>
                </a:ext>
              </a:extLst>
            </p:cNvPr>
            <p:cNvSpPr txBox="1">
              <a:spLocks/>
            </p:cNvSpPr>
            <p:nvPr/>
          </p:nvSpPr>
          <p:spPr>
            <a:xfrm>
              <a:off x="8222847" y="4493902"/>
              <a:ext cx="2788293" cy="3036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chemeClr val="accent1"/>
                  </a:solidFill>
                </a:rPr>
                <a:t>Divergence from N(0,1) to q</a:t>
              </a:r>
              <a:endParaRPr lang="en-CH" sz="1300">
                <a:solidFill>
                  <a:schemeClr val="accent1"/>
                </a:solidFill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22464B9C-F3FD-4DD6-800E-263FDF0984F4}"/>
                </a:ext>
              </a:extLst>
            </p:cNvPr>
            <p:cNvSpPr txBox="1">
              <a:spLocks/>
            </p:cNvSpPr>
            <p:nvPr/>
          </p:nvSpPr>
          <p:spPr>
            <a:xfrm>
              <a:off x="6803996" y="4497685"/>
              <a:ext cx="1549925" cy="3571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rgbClr val="FF0000"/>
                  </a:solidFill>
                </a:rPr>
                <a:t>Reconstruction</a:t>
              </a:r>
              <a:endParaRPr lang="en-CH" sz="130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9E49CF-224A-4787-991A-64B7D4F24CA9}"/>
                </a:ext>
              </a:extLst>
            </p:cNvPr>
            <p:cNvCxnSpPr>
              <a:cxnSpLocks/>
            </p:cNvCxnSpPr>
            <p:nvPr/>
          </p:nvCxnSpPr>
          <p:spPr>
            <a:xfrm>
              <a:off x="6902667" y="4536028"/>
              <a:ext cx="10183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45C76BB-8484-4A1C-969B-A92EDF80F3E1}"/>
              </a:ext>
            </a:extLst>
          </p:cNvPr>
          <p:cNvGrpSpPr/>
          <p:nvPr/>
        </p:nvGrpSpPr>
        <p:grpSpPr>
          <a:xfrm>
            <a:off x="8374273" y="1685269"/>
            <a:ext cx="3493136" cy="3453838"/>
            <a:chOff x="8374273" y="1685269"/>
            <a:chExt cx="3493136" cy="345383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7A2252B-E183-4F63-8ED6-662ADA2B7D56}"/>
                </a:ext>
              </a:extLst>
            </p:cNvPr>
            <p:cNvSpPr/>
            <p:nvPr/>
          </p:nvSpPr>
          <p:spPr>
            <a:xfrm>
              <a:off x="8472653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B617000-9190-4FC7-9FA1-30836ABE7A27}"/>
                    </a:ext>
                  </a:extLst>
                </p:cNvPr>
                <p:cNvSpPr txBox="1"/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AB617000-9190-4FC7-9FA1-30836ABE7A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5F9BDF2-9B96-41D8-9DF2-56A40BB31E5F}"/>
                </a:ext>
              </a:extLst>
            </p:cNvPr>
            <p:cNvSpPr/>
            <p:nvPr/>
          </p:nvSpPr>
          <p:spPr>
            <a:xfrm>
              <a:off x="8518142" y="2765360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49DD667-0956-4BE8-B9F6-59623D69C9A5}"/>
                </a:ext>
              </a:extLst>
            </p:cNvPr>
            <p:cNvSpPr/>
            <p:nvPr/>
          </p:nvSpPr>
          <p:spPr>
            <a:xfrm>
              <a:off x="8518142" y="3061208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DC040E6-3952-4046-9EBA-4247C907C4BC}"/>
                </a:ext>
              </a:extLst>
            </p:cNvPr>
            <p:cNvSpPr/>
            <p:nvPr/>
          </p:nvSpPr>
          <p:spPr>
            <a:xfrm>
              <a:off x="8518142" y="4312344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1FB0024-BE34-44E7-ADC4-734C824B96D8}"/>
                </a:ext>
              </a:extLst>
            </p:cNvPr>
            <p:cNvSpPr/>
            <p:nvPr/>
          </p:nvSpPr>
          <p:spPr>
            <a:xfrm>
              <a:off x="8518142" y="4608192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E7C9C54-D71F-47BB-B423-80DA0E93D6F4}"/>
                </a:ext>
              </a:extLst>
            </p:cNvPr>
            <p:cNvSpPr/>
            <p:nvPr/>
          </p:nvSpPr>
          <p:spPr>
            <a:xfrm>
              <a:off x="9275342" y="2924494"/>
              <a:ext cx="351226" cy="7194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D9C0368-6930-4973-B56B-A5D07273C3E9}"/>
                </a:ext>
              </a:extLst>
            </p:cNvPr>
            <p:cNvSpPr/>
            <p:nvPr/>
          </p:nvSpPr>
          <p:spPr>
            <a:xfrm>
              <a:off x="9327735" y="3005634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7CCDA66-E024-49BB-B44A-9FBC770E3917}"/>
                </a:ext>
              </a:extLst>
            </p:cNvPr>
            <p:cNvSpPr/>
            <p:nvPr/>
          </p:nvSpPr>
          <p:spPr>
            <a:xfrm>
              <a:off x="9327735" y="3311913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0054C0A-687B-43B7-8313-9B5A077147DA}"/>
                </a:ext>
              </a:extLst>
            </p:cNvPr>
            <p:cNvCxnSpPr>
              <a:cxnSpLocks/>
              <a:stCxn id="133" idx="6"/>
              <a:endCxn id="138" idx="2"/>
            </p:cNvCxnSpPr>
            <p:nvPr/>
          </p:nvCxnSpPr>
          <p:spPr>
            <a:xfrm>
              <a:off x="8763554" y="2888066"/>
              <a:ext cx="564181" cy="240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239FDEC-1ED0-4F81-AEFA-E8C8A0384AEB}"/>
                </a:ext>
              </a:extLst>
            </p:cNvPr>
            <p:cNvCxnSpPr>
              <a:cxnSpLocks/>
              <a:stCxn id="134" idx="6"/>
              <a:endCxn id="138" idx="2"/>
            </p:cNvCxnSpPr>
            <p:nvPr/>
          </p:nvCxnSpPr>
          <p:spPr>
            <a:xfrm flipV="1">
              <a:off x="8763554" y="3128341"/>
              <a:ext cx="564181" cy="555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DA27BD5-4885-46C9-AD05-3284BEFC7D78}"/>
                </a:ext>
              </a:extLst>
            </p:cNvPr>
            <p:cNvCxnSpPr>
              <a:cxnSpLocks/>
              <a:stCxn id="133" idx="6"/>
              <a:endCxn id="139" idx="2"/>
            </p:cNvCxnSpPr>
            <p:nvPr/>
          </p:nvCxnSpPr>
          <p:spPr>
            <a:xfrm>
              <a:off x="8763554" y="2888066"/>
              <a:ext cx="564181" cy="546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81FFFF5-A29D-492D-94D7-489A3EE5A0D2}"/>
                </a:ext>
              </a:extLst>
            </p:cNvPr>
            <p:cNvCxnSpPr>
              <a:cxnSpLocks/>
              <a:stCxn id="134" idx="6"/>
              <a:endCxn id="139" idx="2"/>
            </p:cNvCxnSpPr>
            <p:nvPr/>
          </p:nvCxnSpPr>
          <p:spPr>
            <a:xfrm>
              <a:off x="8763554" y="3183914"/>
              <a:ext cx="564181" cy="250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52CDB84-9EA4-4509-A2C8-95A959D1479C}"/>
                </a:ext>
              </a:extLst>
            </p:cNvPr>
            <p:cNvCxnSpPr>
              <a:cxnSpLocks/>
              <a:stCxn id="135" idx="6"/>
              <a:endCxn id="138" idx="2"/>
            </p:cNvCxnSpPr>
            <p:nvPr/>
          </p:nvCxnSpPr>
          <p:spPr>
            <a:xfrm flipV="1">
              <a:off x="8763554" y="3128341"/>
              <a:ext cx="564181" cy="1306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6A5853-9D4B-4FE0-BFF9-DA7E9C7842D8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8763554" y="3434619"/>
              <a:ext cx="564181" cy="1000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E2CD2CD-05D2-4837-B843-55768D98BB09}"/>
                </a:ext>
              </a:extLst>
            </p:cNvPr>
            <p:cNvCxnSpPr>
              <a:cxnSpLocks/>
              <a:stCxn id="136" idx="6"/>
              <a:endCxn id="138" idx="2"/>
            </p:cNvCxnSpPr>
            <p:nvPr/>
          </p:nvCxnSpPr>
          <p:spPr>
            <a:xfrm flipV="1">
              <a:off x="8763554" y="3128341"/>
              <a:ext cx="564181" cy="1602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F317B72-D4E2-4DB2-AB86-81A3328872C8}"/>
                </a:ext>
              </a:extLst>
            </p:cNvPr>
            <p:cNvCxnSpPr>
              <a:cxnSpLocks/>
              <a:stCxn id="136" idx="6"/>
              <a:endCxn id="139" idx="2"/>
            </p:cNvCxnSpPr>
            <p:nvPr/>
          </p:nvCxnSpPr>
          <p:spPr>
            <a:xfrm flipV="1">
              <a:off x="8763554" y="3434619"/>
              <a:ext cx="564181" cy="1296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4996B60-0FFD-465A-939A-4075344D519D}"/>
                </a:ext>
              </a:extLst>
            </p:cNvPr>
            <p:cNvSpPr/>
            <p:nvPr/>
          </p:nvSpPr>
          <p:spPr>
            <a:xfrm rot="10800000">
              <a:off x="11344406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3133E6D-5428-4D22-9738-590343E2DE98}"/>
                </a:ext>
              </a:extLst>
            </p:cNvPr>
            <p:cNvSpPr/>
            <p:nvPr/>
          </p:nvSpPr>
          <p:spPr>
            <a:xfrm rot="10800000">
              <a:off x="11392340" y="4608654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DA2AB2C-1554-4EB9-BE84-D12742F16FE8}"/>
                </a:ext>
              </a:extLst>
            </p:cNvPr>
            <p:cNvSpPr/>
            <p:nvPr/>
          </p:nvSpPr>
          <p:spPr>
            <a:xfrm rot="10800000">
              <a:off x="11392340" y="4312806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E31BA8C-0383-4052-A9D4-1E05727F6267}"/>
                </a:ext>
              </a:extLst>
            </p:cNvPr>
            <p:cNvSpPr/>
            <p:nvPr/>
          </p:nvSpPr>
          <p:spPr>
            <a:xfrm rot="10800000">
              <a:off x="11392340" y="3059583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5ABF0A4-BD60-431E-B271-0136D241B312}"/>
                </a:ext>
              </a:extLst>
            </p:cNvPr>
            <p:cNvSpPr/>
            <p:nvPr/>
          </p:nvSpPr>
          <p:spPr>
            <a:xfrm rot="10800000">
              <a:off x="11392340" y="2763735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3DCD2C18-5ED0-4246-8544-FC4F5396AF30}"/>
                </a:ext>
              </a:extLst>
            </p:cNvPr>
            <p:cNvGrpSpPr/>
            <p:nvPr/>
          </p:nvGrpSpPr>
          <p:grpSpPr>
            <a:xfrm rot="10800000">
              <a:off x="10092379" y="3435768"/>
              <a:ext cx="351226" cy="719424"/>
              <a:chOff x="3130135" y="3090516"/>
              <a:chExt cx="616978" cy="1263770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FE6C7689-E43F-46DA-A67A-305FC0796050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5F5C99A0-F2E0-4C68-BCD6-B4914DD0E908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DCC5BDC7-7C1D-467E-8711-5C46C6706423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156D7F3-E837-4E8F-8F97-4916917E5BE1}"/>
                </a:ext>
              </a:extLst>
            </p:cNvPr>
            <p:cNvCxnSpPr>
              <a:cxnSpLocks/>
              <a:stCxn id="149" idx="6"/>
              <a:endCxn id="187" idx="2"/>
            </p:cNvCxnSpPr>
            <p:nvPr/>
          </p:nvCxnSpPr>
          <p:spPr>
            <a:xfrm flipH="1" flipV="1">
              <a:off x="10391212" y="3951345"/>
              <a:ext cx="1001128" cy="780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9A3DCDD-DDE6-45BB-9B6A-755E28F551E3}"/>
                </a:ext>
              </a:extLst>
            </p:cNvPr>
            <p:cNvCxnSpPr>
              <a:cxnSpLocks/>
              <a:stCxn id="150" idx="6"/>
              <a:endCxn id="187" idx="2"/>
            </p:cNvCxnSpPr>
            <p:nvPr/>
          </p:nvCxnSpPr>
          <p:spPr>
            <a:xfrm flipH="1" flipV="1">
              <a:off x="10391212" y="3951345"/>
              <a:ext cx="1001128" cy="484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042FD75-1D85-410F-851D-8BA2CB0893C8}"/>
                </a:ext>
              </a:extLst>
            </p:cNvPr>
            <p:cNvCxnSpPr>
              <a:cxnSpLocks/>
              <a:stCxn id="149" idx="6"/>
              <a:endCxn id="188" idx="2"/>
            </p:cNvCxnSpPr>
            <p:nvPr/>
          </p:nvCxnSpPr>
          <p:spPr>
            <a:xfrm flipH="1" flipV="1">
              <a:off x="10391212" y="3645066"/>
              <a:ext cx="1001128" cy="1086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D3B7D24-4EB1-441B-B6A0-F1B97CEAC0DC}"/>
                </a:ext>
              </a:extLst>
            </p:cNvPr>
            <p:cNvCxnSpPr>
              <a:cxnSpLocks/>
              <a:stCxn id="150" idx="6"/>
              <a:endCxn id="188" idx="2"/>
            </p:cNvCxnSpPr>
            <p:nvPr/>
          </p:nvCxnSpPr>
          <p:spPr>
            <a:xfrm flipH="1" flipV="1">
              <a:off x="10391212" y="3645066"/>
              <a:ext cx="1001128" cy="790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E06E823-C9C5-4235-BB6B-01B9263A61A0}"/>
                </a:ext>
              </a:extLst>
            </p:cNvPr>
            <p:cNvCxnSpPr>
              <a:cxnSpLocks/>
              <a:stCxn id="151" idx="6"/>
              <a:endCxn id="187" idx="2"/>
            </p:cNvCxnSpPr>
            <p:nvPr/>
          </p:nvCxnSpPr>
          <p:spPr>
            <a:xfrm flipH="1">
              <a:off x="10391212" y="3182289"/>
              <a:ext cx="1001128" cy="76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9D00F91-BFAF-46FB-BCDA-0C9BB5C1AB38}"/>
                </a:ext>
              </a:extLst>
            </p:cNvPr>
            <p:cNvSpPr txBox="1"/>
            <p:nvPr/>
          </p:nvSpPr>
          <p:spPr>
            <a:xfrm rot="5400000">
              <a:off x="11169948" y="3579004"/>
              <a:ext cx="8409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F1EB41D-BB5F-454A-B29F-517CC1404698}"/>
                </a:ext>
              </a:extLst>
            </p:cNvPr>
            <p:cNvGrpSpPr/>
            <p:nvPr/>
          </p:nvGrpSpPr>
          <p:grpSpPr>
            <a:xfrm>
              <a:off x="9273570" y="3957902"/>
              <a:ext cx="351226" cy="719424"/>
              <a:chOff x="3130135" y="3090516"/>
              <a:chExt cx="616978" cy="1263770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0244FEA4-6EE5-4593-AF8F-BE5A441B4C58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CA069837-F322-43CA-978F-76D82E1F9E76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9CA6FC4B-37CE-48A5-937C-702B33B7D4C7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D27A46B-BCF5-4EE4-BBDD-785C6553636A}"/>
                </a:ext>
              </a:extLst>
            </p:cNvPr>
            <p:cNvCxnSpPr>
              <a:cxnSpLocks/>
              <a:stCxn id="133" idx="6"/>
              <a:endCxn id="184" idx="2"/>
            </p:cNvCxnSpPr>
            <p:nvPr/>
          </p:nvCxnSpPr>
          <p:spPr>
            <a:xfrm>
              <a:off x="8763554" y="2888066"/>
              <a:ext cx="562409" cy="1273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DCD77F3-4497-4E60-B6AA-2F753EE519C0}"/>
                </a:ext>
              </a:extLst>
            </p:cNvPr>
            <p:cNvCxnSpPr>
              <a:cxnSpLocks/>
              <a:stCxn id="133" idx="6"/>
              <a:endCxn id="185" idx="2"/>
            </p:cNvCxnSpPr>
            <p:nvPr/>
          </p:nvCxnSpPr>
          <p:spPr>
            <a:xfrm>
              <a:off x="8763554" y="2888066"/>
              <a:ext cx="562409" cy="1579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3EBDAF0-8681-48C1-AA67-C502E729D1A3}"/>
                </a:ext>
              </a:extLst>
            </p:cNvPr>
            <p:cNvCxnSpPr>
              <a:cxnSpLocks/>
              <a:stCxn id="134" idx="6"/>
              <a:endCxn id="185" idx="2"/>
            </p:cNvCxnSpPr>
            <p:nvPr/>
          </p:nvCxnSpPr>
          <p:spPr>
            <a:xfrm>
              <a:off x="8763554" y="3183914"/>
              <a:ext cx="562409" cy="1284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34DE2C1-E50A-4278-BEAA-43283354E44B}"/>
                </a:ext>
              </a:extLst>
            </p:cNvPr>
            <p:cNvCxnSpPr>
              <a:cxnSpLocks/>
              <a:stCxn id="134" idx="6"/>
              <a:endCxn id="184" idx="2"/>
            </p:cNvCxnSpPr>
            <p:nvPr/>
          </p:nvCxnSpPr>
          <p:spPr>
            <a:xfrm>
              <a:off x="8763554" y="3183914"/>
              <a:ext cx="562409" cy="97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0A01C3C-F4A5-4983-97FD-015A3ED27C1C}"/>
                </a:ext>
              </a:extLst>
            </p:cNvPr>
            <p:cNvCxnSpPr>
              <a:cxnSpLocks/>
              <a:stCxn id="135" idx="6"/>
              <a:endCxn id="184" idx="2"/>
            </p:cNvCxnSpPr>
            <p:nvPr/>
          </p:nvCxnSpPr>
          <p:spPr>
            <a:xfrm flipV="1">
              <a:off x="8763554" y="4161749"/>
              <a:ext cx="562409" cy="273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1B022CB-6611-4C45-8D4D-56508FF2F30E}"/>
                </a:ext>
              </a:extLst>
            </p:cNvPr>
            <p:cNvCxnSpPr>
              <a:cxnSpLocks/>
              <a:stCxn id="135" idx="6"/>
              <a:endCxn id="185" idx="2"/>
            </p:cNvCxnSpPr>
            <p:nvPr/>
          </p:nvCxnSpPr>
          <p:spPr>
            <a:xfrm>
              <a:off x="8763554" y="4435050"/>
              <a:ext cx="562409" cy="32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0807A18-9642-40E0-81EC-86BAE8FCC73B}"/>
                </a:ext>
              </a:extLst>
            </p:cNvPr>
            <p:cNvCxnSpPr>
              <a:cxnSpLocks/>
              <a:stCxn id="136" idx="6"/>
              <a:endCxn id="184" idx="2"/>
            </p:cNvCxnSpPr>
            <p:nvPr/>
          </p:nvCxnSpPr>
          <p:spPr>
            <a:xfrm flipV="1">
              <a:off x="8763554" y="4161749"/>
              <a:ext cx="562409" cy="569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CAEAA9A-20ED-44D5-8153-4231941156D0}"/>
                </a:ext>
              </a:extLst>
            </p:cNvPr>
            <p:cNvCxnSpPr>
              <a:cxnSpLocks/>
              <a:stCxn id="136" idx="6"/>
              <a:endCxn id="185" idx="2"/>
            </p:cNvCxnSpPr>
            <p:nvPr/>
          </p:nvCxnSpPr>
          <p:spPr>
            <a:xfrm flipV="1">
              <a:off x="8763554" y="4468028"/>
              <a:ext cx="562409" cy="26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712158E5-BFA0-4250-8011-A0C5A8BB63D1}"/>
                    </a:ext>
                  </a:extLst>
                </p:cNvPr>
                <p:cNvSpPr txBox="1"/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712158E5-BFA0-4250-8011-A0C5A8BB6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9F44D3E8-E8F2-4F3B-8008-B3BF92D5C74D}"/>
                    </a:ext>
                  </a:extLst>
                </p:cNvPr>
                <p:cNvSpPr txBox="1"/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9F44D3E8-E8F2-4F3B-8008-B3BF92D5C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46C2359A-10BF-4691-B5F8-401994264152}"/>
                    </a:ext>
                  </a:extLst>
                </p:cNvPr>
                <p:cNvSpPr txBox="1"/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46C2359A-10BF-4691-B5F8-401994264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4615" r="-2674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C910C64-DA72-4033-90EF-5C3AA868D52A}"/>
                </a:ext>
              </a:extLst>
            </p:cNvPr>
            <p:cNvSpPr txBox="1"/>
            <p:nvPr/>
          </p:nvSpPr>
          <p:spPr>
            <a:xfrm rot="5400000">
              <a:off x="8387815" y="3468681"/>
              <a:ext cx="690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0E8A4F7-3F5B-40AD-B5DD-AF2882FD6D3D}"/>
                </a:ext>
              </a:extLst>
            </p:cNvPr>
            <p:cNvSpPr/>
            <p:nvPr/>
          </p:nvSpPr>
          <p:spPr>
            <a:xfrm>
              <a:off x="8374273" y="2384355"/>
              <a:ext cx="1375152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78A629D-24AE-4E39-A15F-EA05BAD73AE9}"/>
                </a:ext>
              </a:extLst>
            </p:cNvPr>
            <p:cNvSpPr/>
            <p:nvPr/>
          </p:nvSpPr>
          <p:spPr>
            <a:xfrm>
              <a:off x="9888494" y="2384355"/>
              <a:ext cx="1907265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180DB40E-8B1A-467C-A2FE-E92F5AC8D3E7}"/>
                    </a:ext>
                  </a:extLst>
                </p:cNvPr>
                <p:cNvSpPr txBox="1"/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180DB40E-8B1A-467C-A2FE-E92F5AC8D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149" r="-72414" b="-1846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FD0EF812-C0F4-4EA5-B358-75414886A664}"/>
                    </a:ext>
                  </a:extLst>
                </p:cNvPr>
                <p:cNvSpPr txBox="1"/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FD0EF812-C0F4-4EA5-B358-75414886A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1149" r="-73563" b="-1818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247E16C7-2E8C-4AD8-B3CB-4FC1F1358AEE}"/>
                    </a:ext>
                  </a:extLst>
                </p:cNvPr>
                <p:cNvSpPr txBox="1"/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fr-CH" sz="1600" b="1" i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CH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16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247E16C7-2E8C-4AD8-B3CB-4FC1F1358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blipFill>
                  <a:blip r:embed="rId8"/>
                  <a:stretch>
                    <a:fillRect b="-7216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1018FC-6D99-4A2E-885F-8999B0E4A78E}"/>
                    </a:ext>
                  </a:extLst>
                </p:cNvPr>
                <p:cNvSpPr txBox="1"/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𝐄𝐧𝐜𝐨𝐝𝐞𝐫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1018FC-6D99-4A2E-885F-8999B0E4A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163" r="-12558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7DADE871-EAD3-4A7D-B179-6F0B6061F368}"/>
                    </a:ext>
                  </a:extLst>
                </p:cNvPr>
                <p:cNvSpPr txBox="1"/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𝐃𝐞𝐜𝐨𝐝𝐞𝐫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7DADE871-EAD3-4A7D-B179-6F0B6061F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blipFill>
                  <a:blip r:embed="rId10"/>
                  <a:stretch>
                    <a:fillRect l="-1163" r="-12790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91A1C0F-34BF-446A-9485-F563CBEBB269}"/>
                </a:ext>
              </a:extLst>
            </p:cNvPr>
            <p:cNvCxnSpPr>
              <a:cxnSpLocks/>
              <a:stCxn id="152" idx="6"/>
              <a:endCxn id="188" idx="2"/>
            </p:cNvCxnSpPr>
            <p:nvPr/>
          </p:nvCxnSpPr>
          <p:spPr>
            <a:xfrm flipH="1">
              <a:off x="10391212" y="2886441"/>
              <a:ext cx="1001128" cy="7586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F838998-D2CE-41FB-A701-780487C3CFCF}"/>
                </a:ext>
              </a:extLst>
            </p:cNvPr>
            <p:cNvCxnSpPr>
              <a:cxnSpLocks/>
              <a:stCxn id="152" idx="6"/>
              <a:endCxn id="187" idx="2"/>
            </p:cNvCxnSpPr>
            <p:nvPr/>
          </p:nvCxnSpPr>
          <p:spPr>
            <a:xfrm flipH="1">
              <a:off x="10391212" y="2886441"/>
              <a:ext cx="1001128" cy="10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171FC0F-915A-4F0E-8AB7-3A5BA9447666}"/>
                </a:ext>
              </a:extLst>
            </p:cNvPr>
            <p:cNvCxnSpPr>
              <a:cxnSpLocks/>
              <a:stCxn id="151" idx="6"/>
              <a:endCxn id="188" idx="2"/>
            </p:cNvCxnSpPr>
            <p:nvPr/>
          </p:nvCxnSpPr>
          <p:spPr>
            <a:xfrm flipH="1">
              <a:off x="10391212" y="3182289"/>
              <a:ext cx="1001128" cy="4627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195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361A-9FC8-4AE5-BFE8-E5C311DB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Variational Autoencoder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E165-E0C1-463F-9F7D-5A7F20946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/>
              <a:t>Instead, </a:t>
            </a:r>
            <a:r>
              <a:rPr lang="fr-CH" b="1" u="sng"/>
              <a:t>minimize</a:t>
            </a:r>
            <a:r>
              <a:rPr lang="fr-CH"/>
              <a:t> the negative of the variational lower bound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Cross Entropy to compute the reconstruction loss</a:t>
            </a:r>
          </a:p>
          <a:p>
            <a:endParaRPr lang="en-C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E11D7-3B91-4718-A72E-226BDC298FDD}"/>
              </a:ext>
            </a:extLst>
          </p:cNvPr>
          <p:cNvGrpSpPr/>
          <p:nvPr/>
        </p:nvGrpSpPr>
        <p:grpSpPr>
          <a:xfrm>
            <a:off x="1666828" y="2697687"/>
            <a:ext cx="5847949" cy="731313"/>
            <a:chOff x="5163191" y="4123561"/>
            <a:chExt cx="5847949" cy="7313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CEB2E0B-F674-4EAD-B2F1-6A02F004D61A}"/>
                    </a:ext>
                  </a:extLst>
                </p:cNvPr>
                <p:cNvSpPr/>
                <p:nvPr/>
              </p:nvSpPr>
              <p:spPr>
                <a:xfrm>
                  <a:off x="5163191" y="4123561"/>
                  <a:ext cx="53222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  <m:r>
                          <a:rPr lang="fr-CH" sz="2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"/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(0,1))</m:t>
                            </m:r>
                          </m:e>
                        </m:d>
                      </m:oMath>
                    </m:oMathPara>
                  </a14:m>
                  <a:endParaRPr lang="en-CH" sz="200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CEB2E0B-F674-4EAD-B2F1-6A02F004D6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191" y="4123561"/>
                  <a:ext cx="5322291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121538" b="-18923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140C729-E619-4DC0-ADCA-CD7AC11413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8521" y="4541044"/>
              <a:ext cx="20932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6FDD68C3-FAFC-4FB4-BFE2-0045D389FD9D}"/>
                </a:ext>
              </a:extLst>
            </p:cNvPr>
            <p:cNvSpPr txBox="1">
              <a:spLocks/>
            </p:cNvSpPr>
            <p:nvPr/>
          </p:nvSpPr>
          <p:spPr>
            <a:xfrm>
              <a:off x="8222847" y="4493902"/>
              <a:ext cx="2788293" cy="3036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chemeClr val="accent1"/>
                  </a:solidFill>
                </a:rPr>
                <a:t>Divergence from N(0,1) to q</a:t>
              </a:r>
              <a:endParaRPr lang="en-CH" sz="1300">
                <a:solidFill>
                  <a:schemeClr val="accent1"/>
                </a:solidFill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22464B9C-F3FD-4DD6-800E-263FDF0984F4}"/>
                </a:ext>
              </a:extLst>
            </p:cNvPr>
            <p:cNvSpPr txBox="1">
              <a:spLocks/>
            </p:cNvSpPr>
            <p:nvPr/>
          </p:nvSpPr>
          <p:spPr>
            <a:xfrm>
              <a:off x="6803996" y="4497685"/>
              <a:ext cx="1549925" cy="3571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rgbClr val="FF0000"/>
                  </a:solidFill>
                </a:rPr>
                <a:t>Reconstruction</a:t>
              </a:r>
              <a:endParaRPr lang="en-CH" sz="130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9E49CF-224A-4787-991A-64B7D4F24CA9}"/>
                </a:ext>
              </a:extLst>
            </p:cNvPr>
            <p:cNvCxnSpPr>
              <a:cxnSpLocks/>
            </p:cNvCxnSpPr>
            <p:nvPr/>
          </p:nvCxnSpPr>
          <p:spPr>
            <a:xfrm>
              <a:off x="6902667" y="4536028"/>
              <a:ext cx="10183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6FDE37-0B88-4E58-A27E-F22FE51B29BF}"/>
                  </a:ext>
                </a:extLst>
              </p:cNvPr>
              <p:cNvSpPr/>
              <p:nvPr/>
            </p:nvSpPr>
            <p:spPr>
              <a:xfrm>
                <a:off x="1066800" y="3993729"/>
                <a:ext cx="6937573" cy="1184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CH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fr-CH" sz="20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fr-CH" sz="200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brk m:alnAt="7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pixels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  <m:r>
                            <a:rPr lang="fr-CH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CH" sz="200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  <m:d>
                            <m:d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e>
                      </m:nary>
                      <m:r>
                        <a:rPr lang="fr-CH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sz="200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fr-CH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CH" sz="2000">
                          <a:latin typeface="Cambria Math" panose="02040503050406030204" pitchFamily="18" charset="0"/>
                        </a:rPr>
                        <m:t> (1−</m:t>
                      </m:r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fr-CH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2000"/>
              </a:p>
              <a:p>
                <a:endParaRPr lang="en-CH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6FDE37-0B88-4E58-A27E-F22FE51B2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993729"/>
                <a:ext cx="6937573" cy="1184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2AD13E1-DE4D-49AA-AC54-D8DD0C2F83E1}"/>
              </a:ext>
            </a:extLst>
          </p:cNvPr>
          <p:cNvGrpSpPr/>
          <p:nvPr/>
        </p:nvGrpSpPr>
        <p:grpSpPr>
          <a:xfrm>
            <a:off x="8374273" y="1685269"/>
            <a:ext cx="3493136" cy="3453838"/>
            <a:chOff x="8374273" y="1685269"/>
            <a:chExt cx="3493136" cy="345383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07D793-8722-46C4-B89B-D15AC60C0BEF}"/>
                </a:ext>
              </a:extLst>
            </p:cNvPr>
            <p:cNvSpPr/>
            <p:nvPr/>
          </p:nvSpPr>
          <p:spPr>
            <a:xfrm>
              <a:off x="8472653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1DC99793-507D-4DD3-8911-4A27283EA567}"/>
                    </a:ext>
                  </a:extLst>
                </p:cNvPr>
                <p:cNvSpPr txBox="1"/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1DC99793-507D-4DD3-8911-4A27283EA5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6693956-AE2E-4FC8-AA58-7FCAFA707CD7}"/>
                </a:ext>
              </a:extLst>
            </p:cNvPr>
            <p:cNvSpPr/>
            <p:nvPr/>
          </p:nvSpPr>
          <p:spPr>
            <a:xfrm>
              <a:off x="8518142" y="2765360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FC48186-4EA7-4547-805E-3488A47A7797}"/>
                </a:ext>
              </a:extLst>
            </p:cNvPr>
            <p:cNvSpPr/>
            <p:nvPr/>
          </p:nvSpPr>
          <p:spPr>
            <a:xfrm>
              <a:off x="8518142" y="3061208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092675-EE61-4A77-A61E-E3E3DA46DBDC}"/>
                </a:ext>
              </a:extLst>
            </p:cNvPr>
            <p:cNvSpPr/>
            <p:nvPr/>
          </p:nvSpPr>
          <p:spPr>
            <a:xfrm>
              <a:off x="8518142" y="4312344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155D04D-23AF-4289-A93C-F71C6D885ABC}"/>
                </a:ext>
              </a:extLst>
            </p:cNvPr>
            <p:cNvSpPr/>
            <p:nvPr/>
          </p:nvSpPr>
          <p:spPr>
            <a:xfrm>
              <a:off x="8518142" y="4608192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835A7A4-DCEA-4CD6-AF4E-5191DB767F21}"/>
                </a:ext>
              </a:extLst>
            </p:cNvPr>
            <p:cNvSpPr/>
            <p:nvPr/>
          </p:nvSpPr>
          <p:spPr>
            <a:xfrm>
              <a:off x="9275342" y="2924494"/>
              <a:ext cx="351226" cy="7194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42F1E0C-7F31-4D42-9A3A-D5FD84C1070D}"/>
                </a:ext>
              </a:extLst>
            </p:cNvPr>
            <p:cNvSpPr/>
            <p:nvPr/>
          </p:nvSpPr>
          <p:spPr>
            <a:xfrm>
              <a:off x="9327735" y="3005634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1957A36-6575-4FB5-BF4D-84C6F285AE1D}"/>
                </a:ext>
              </a:extLst>
            </p:cNvPr>
            <p:cNvSpPr/>
            <p:nvPr/>
          </p:nvSpPr>
          <p:spPr>
            <a:xfrm>
              <a:off x="9327735" y="3311913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893E166-DB8C-43D0-A0E3-C289DE6388EF}"/>
                </a:ext>
              </a:extLst>
            </p:cNvPr>
            <p:cNvCxnSpPr>
              <a:cxnSpLocks/>
              <a:stCxn id="133" idx="6"/>
              <a:endCxn id="138" idx="2"/>
            </p:cNvCxnSpPr>
            <p:nvPr/>
          </p:nvCxnSpPr>
          <p:spPr>
            <a:xfrm>
              <a:off x="8763554" y="2888066"/>
              <a:ext cx="564181" cy="240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0F9F6BA-4A48-4968-9564-67EAECC2549A}"/>
                </a:ext>
              </a:extLst>
            </p:cNvPr>
            <p:cNvCxnSpPr>
              <a:cxnSpLocks/>
              <a:stCxn id="134" idx="6"/>
              <a:endCxn id="138" idx="2"/>
            </p:cNvCxnSpPr>
            <p:nvPr/>
          </p:nvCxnSpPr>
          <p:spPr>
            <a:xfrm flipV="1">
              <a:off x="8763554" y="3128341"/>
              <a:ext cx="564181" cy="555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A786673-56E3-4853-A0E3-46D2F4CCE2BA}"/>
                </a:ext>
              </a:extLst>
            </p:cNvPr>
            <p:cNvCxnSpPr>
              <a:cxnSpLocks/>
              <a:stCxn id="133" idx="6"/>
              <a:endCxn id="139" idx="2"/>
            </p:cNvCxnSpPr>
            <p:nvPr/>
          </p:nvCxnSpPr>
          <p:spPr>
            <a:xfrm>
              <a:off x="8763554" y="2888066"/>
              <a:ext cx="564181" cy="546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F48A-9BF9-4610-A7FE-A6332D12B8FA}"/>
                </a:ext>
              </a:extLst>
            </p:cNvPr>
            <p:cNvCxnSpPr>
              <a:cxnSpLocks/>
              <a:stCxn id="134" idx="6"/>
              <a:endCxn id="139" idx="2"/>
            </p:cNvCxnSpPr>
            <p:nvPr/>
          </p:nvCxnSpPr>
          <p:spPr>
            <a:xfrm>
              <a:off x="8763554" y="3183914"/>
              <a:ext cx="564181" cy="250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9E325DC-1BB2-4336-ADFA-10CCCD7EAFE2}"/>
                </a:ext>
              </a:extLst>
            </p:cNvPr>
            <p:cNvCxnSpPr>
              <a:cxnSpLocks/>
              <a:stCxn id="135" idx="6"/>
              <a:endCxn id="138" idx="2"/>
            </p:cNvCxnSpPr>
            <p:nvPr/>
          </p:nvCxnSpPr>
          <p:spPr>
            <a:xfrm flipV="1">
              <a:off x="8763554" y="3128341"/>
              <a:ext cx="564181" cy="1306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0D0241E-A5A2-4555-815F-F84C19B9EF7A}"/>
                </a:ext>
              </a:extLst>
            </p:cNvPr>
            <p:cNvCxnSpPr>
              <a:cxnSpLocks/>
              <a:stCxn id="135" idx="6"/>
              <a:endCxn id="139" idx="2"/>
            </p:cNvCxnSpPr>
            <p:nvPr/>
          </p:nvCxnSpPr>
          <p:spPr>
            <a:xfrm flipV="1">
              <a:off x="8763554" y="3434619"/>
              <a:ext cx="564181" cy="1000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2398825-AECC-4536-B5C8-DC53FB9F2625}"/>
                </a:ext>
              </a:extLst>
            </p:cNvPr>
            <p:cNvCxnSpPr>
              <a:cxnSpLocks/>
              <a:stCxn id="136" idx="6"/>
              <a:endCxn id="138" idx="2"/>
            </p:cNvCxnSpPr>
            <p:nvPr/>
          </p:nvCxnSpPr>
          <p:spPr>
            <a:xfrm flipV="1">
              <a:off x="8763554" y="3128341"/>
              <a:ext cx="564181" cy="1602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A2A1301-43D5-400C-91D4-36446557F943}"/>
                </a:ext>
              </a:extLst>
            </p:cNvPr>
            <p:cNvCxnSpPr>
              <a:cxnSpLocks/>
              <a:stCxn id="136" idx="6"/>
              <a:endCxn id="139" idx="2"/>
            </p:cNvCxnSpPr>
            <p:nvPr/>
          </p:nvCxnSpPr>
          <p:spPr>
            <a:xfrm flipV="1">
              <a:off x="8763554" y="3434619"/>
              <a:ext cx="564181" cy="1296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49168D2-8F91-4531-9D2F-75704C5F7F7E}"/>
                </a:ext>
              </a:extLst>
            </p:cNvPr>
            <p:cNvSpPr/>
            <p:nvPr/>
          </p:nvSpPr>
          <p:spPr>
            <a:xfrm rot="10800000">
              <a:off x="11344406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861900B-DE25-43AC-A136-57D66FE1484A}"/>
                </a:ext>
              </a:extLst>
            </p:cNvPr>
            <p:cNvSpPr/>
            <p:nvPr/>
          </p:nvSpPr>
          <p:spPr>
            <a:xfrm rot="10800000">
              <a:off x="11392340" y="4608654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BBFD84E-4EC3-4F97-810B-F4E49FCB48D9}"/>
                </a:ext>
              </a:extLst>
            </p:cNvPr>
            <p:cNvSpPr/>
            <p:nvPr/>
          </p:nvSpPr>
          <p:spPr>
            <a:xfrm rot="10800000">
              <a:off x="11392340" y="4312806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93D2FDB-4390-461F-AA34-61B56DF43CC7}"/>
                </a:ext>
              </a:extLst>
            </p:cNvPr>
            <p:cNvSpPr/>
            <p:nvPr/>
          </p:nvSpPr>
          <p:spPr>
            <a:xfrm rot="10800000">
              <a:off x="11392340" y="3059583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A165B57-D92A-404D-AA5C-B2E82A113867}"/>
                </a:ext>
              </a:extLst>
            </p:cNvPr>
            <p:cNvSpPr/>
            <p:nvPr/>
          </p:nvSpPr>
          <p:spPr>
            <a:xfrm rot="10800000">
              <a:off x="11392340" y="2763735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4C6816A-4BA1-4D8C-9D09-9BD249E8347B}"/>
                </a:ext>
              </a:extLst>
            </p:cNvPr>
            <p:cNvGrpSpPr/>
            <p:nvPr/>
          </p:nvGrpSpPr>
          <p:grpSpPr>
            <a:xfrm rot="10800000">
              <a:off x="10092379" y="3435768"/>
              <a:ext cx="351226" cy="719424"/>
              <a:chOff x="3130135" y="3090516"/>
              <a:chExt cx="616978" cy="1263770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A416D82E-FA0A-4A93-B4D5-89E5C8BA5190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FA6415D0-EBEA-43E6-A5DC-E46C6549A82B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4E943818-F4C0-4FB3-B878-C2E876C65693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21C1A97-FF9D-4A72-830B-1E8EAA31501F}"/>
                </a:ext>
              </a:extLst>
            </p:cNvPr>
            <p:cNvCxnSpPr>
              <a:cxnSpLocks/>
              <a:stCxn id="149" idx="6"/>
              <a:endCxn id="187" idx="2"/>
            </p:cNvCxnSpPr>
            <p:nvPr/>
          </p:nvCxnSpPr>
          <p:spPr>
            <a:xfrm flipH="1" flipV="1">
              <a:off x="10391212" y="3951345"/>
              <a:ext cx="1001128" cy="780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EECE1B9-0B95-49C0-B4DF-82B929FE2F3E}"/>
                </a:ext>
              </a:extLst>
            </p:cNvPr>
            <p:cNvCxnSpPr>
              <a:cxnSpLocks/>
              <a:stCxn id="150" idx="6"/>
              <a:endCxn id="187" idx="2"/>
            </p:cNvCxnSpPr>
            <p:nvPr/>
          </p:nvCxnSpPr>
          <p:spPr>
            <a:xfrm flipH="1" flipV="1">
              <a:off x="10391212" y="3951345"/>
              <a:ext cx="1001128" cy="484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D5189E9-BA07-4E3C-A06E-1E4344AA3E9C}"/>
                </a:ext>
              </a:extLst>
            </p:cNvPr>
            <p:cNvCxnSpPr>
              <a:cxnSpLocks/>
              <a:stCxn id="149" idx="6"/>
              <a:endCxn id="188" idx="2"/>
            </p:cNvCxnSpPr>
            <p:nvPr/>
          </p:nvCxnSpPr>
          <p:spPr>
            <a:xfrm flipH="1" flipV="1">
              <a:off x="10391212" y="3645066"/>
              <a:ext cx="1001128" cy="1086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9F048E1-192F-4F09-B6BF-F70D9D2B25C6}"/>
                </a:ext>
              </a:extLst>
            </p:cNvPr>
            <p:cNvCxnSpPr>
              <a:cxnSpLocks/>
              <a:stCxn id="150" idx="6"/>
              <a:endCxn id="188" idx="2"/>
            </p:cNvCxnSpPr>
            <p:nvPr/>
          </p:nvCxnSpPr>
          <p:spPr>
            <a:xfrm flipH="1" flipV="1">
              <a:off x="10391212" y="3645066"/>
              <a:ext cx="1001128" cy="790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938D082-723B-4FBD-9758-4C0CCA67F22E}"/>
                </a:ext>
              </a:extLst>
            </p:cNvPr>
            <p:cNvCxnSpPr>
              <a:cxnSpLocks/>
              <a:stCxn id="151" idx="6"/>
              <a:endCxn id="187" idx="2"/>
            </p:cNvCxnSpPr>
            <p:nvPr/>
          </p:nvCxnSpPr>
          <p:spPr>
            <a:xfrm flipH="1">
              <a:off x="10391212" y="3182289"/>
              <a:ext cx="1001128" cy="76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F2FE9BC-1078-41F2-9829-FCFC3A278A66}"/>
                </a:ext>
              </a:extLst>
            </p:cNvPr>
            <p:cNvSpPr txBox="1"/>
            <p:nvPr/>
          </p:nvSpPr>
          <p:spPr>
            <a:xfrm rot="5400000">
              <a:off x="11169948" y="3579004"/>
              <a:ext cx="8409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6730076-F4CE-4D2F-9F76-E7288D5D09DC}"/>
                </a:ext>
              </a:extLst>
            </p:cNvPr>
            <p:cNvGrpSpPr/>
            <p:nvPr/>
          </p:nvGrpSpPr>
          <p:grpSpPr>
            <a:xfrm>
              <a:off x="9273570" y="3957902"/>
              <a:ext cx="351226" cy="719424"/>
              <a:chOff x="3130135" y="3090516"/>
              <a:chExt cx="616978" cy="1263770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9B464165-18E2-45F6-8F85-5EB0A223A800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482401F-BA96-410A-B3EC-885A89E7BC0C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CE4515D-7268-4AB3-A59A-5F3865D181E4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FC8097B-8638-4978-9C46-9268BCF46C05}"/>
                </a:ext>
              </a:extLst>
            </p:cNvPr>
            <p:cNvCxnSpPr>
              <a:cxnSpLocks/>
              <a:stCxn id="133" idx="6"/>
              <a:endCxn id="184" idx="2"/>
            </p:cNvCxnSpPr>
            <p:nvPr/>
          </p:nvCxnSpPr>
          <p:spPr>
            <a:xfrm>
              <a:off x="8763554" y="2888066"/>
              <a:ext cx="562409" cy="1273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54BB2B4-0592-4854-A065-C667D4A482A4}"/>
                </a:ext>
              </a:extLst>
            </p:cNvPr>
            <p:cNvCxnSpPr>
              <a:cxnSpLocks/>
              <a:stCxn id="133" idx="6"/>
              <a:endCxn id="185" idx="2"/>
            </p:cNvCxnSpPr>
            <p:nvPr/>
          </p:nvCxnSpPr>
          <p:spPr>
            <a:xfrm>
              <a:off x="8763554" y="2888066"/>
              <a:ext cx="562409" cy="1579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D1A78B6-A4BC-4422-8658-E3330CC2607F}"/>
                </a:ext>
              </a:extLst>
            </p:cNvPr>
            <p:cNvCxnSpPr>
              <a:cxnSpLocks/>
              <a:stCxn id="134" idx="6"/>
              <a:endCxn id="185" idx="2"/>
            </p:cNvCxnSpPr>
            <p:nvPr/>
          </p:nvCxnSpPr>
          <p:spPr>
            <a:xfrm>
              <a:off x="8763554" y="3183914"/>
              <a:ext cx="562409" cy="1284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EEA0A39-7688-4DFB-8294-3E4F25A45CD0}"/>
                </a:ext>
              </a:extLst>
            </p:cNvPr>
            <p:cNvCxnSpPr>
              <a:cxnSpLocks/>
              <a:stCxn id="134" idx="6"/>
              <a:endCxn id="184" idx="2"/>
            </p:cNvCxnSpPr>
            <p:nvPr/>
          </p:nvCxnSpPr>
          <p:spPr>
            <a:xfrm>
              <a:off x="8763554" y="3183914"/>
              <a:ext cx="562409" cy="97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6E68F97-936C-414D-90EE-0B785A35C396}"/>
                </a:ext>
              </a:extLst>
            </p:cNvPr>
            <p:cNvCxnSpPr>
              <a:cxnSpLocks/>
              <a:stCxn id="135" idx="6"/>
              <a:endCxn id="184" idx="2"/>
            </p:cNvCxnSpPr>
            <p:nvPr/>
          </p:nvCxnSpPr>
          <p:spPr>
            <a:xfrm flipV="1">
              <a:off x="8763554" y="4161749"/>
              <a:ext cx="562409" cy="273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8EA3644-1BFE-4A04-8BC6-E2706E381153}"/>
                </a:ext>
              </a:extLst>
            </p:cNvPr>
            <p:cNvCxnSpPr>
              <a:cxnSpLocks/>
              <a:stCxn id="135" idx="6"/>
              <a:endCxn id="185" idx="2"/>
            </p:cNvCxnSpPr>
            <p:nvPr/>
          </p:nvCxnSpPr>
          <p:spPr>
            <a:xfrm>
              <a:off x="8763554" y="4435050"/>
              <a:ext cx="562409" cy="32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3915DC-1E49-4593-A204-4F0C7EF8586A}"/>
                </a:ext>
              </a:extLst>
            </p:cNvPr>
            <p:cNvCxnSpPr>
              <a:cxnSpLocks/>
              <a:stCxn id="136" idx="6"/>
              <a:endCxn id="184" idx="2"/>
            </p:cNvCxnSpPr>
            <p:nvPr/>
          </p:nvCxnSpPr>
          <p:spPr>
            <a:xfrm flipV="1">
              <a:off x="8763554" y="4161749"/>
              <a:ext cx="562409" cy="569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D0AADE5-6F1B-4639-AC1C-177567EB7B33}"/>
                </a:ext>
              </a:extLst>
            </p:cNvPr>
            <p:cNvCxnSpPr>
              <a:cxnSpLocks/>
              <a:stCxn id="136" idx="6"/>
              <a:endCxn id="185" idx="2"/>
            </p:cNvCxnSpPr>
            <p:nvPr/>
          </p:nvCxnSpPr>
          <p:spPr>
            <a:xfrm flipV="1">
              <a:off x="8763554" y="4468028"/>
              <a:ext cx="562409" cy="26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45C6C4F6-7E07-4922-B7C5-4036B64C2F0F}"/>
                    </a:ext>
                  </a:extLst>
                </p:cNvPr>
                <p:cNvSpPr txBox="1"/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45C6C4F6-7E07-4922-B7C5-4036B64C2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CF3C27C-15ED-4906-BE89-771326367EF2}"/>
                    </a:ext>
                  </a:extLst>
                </p:cNvPr>
                <p:cNvSpPr txBox="1"/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CF3C27C-15ED-4906-BE89-771326367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41EB5820-94F4-455A-9C2E-E08C605A14F9}"/>
                    </a:ext>
                  </a:extLst>
                </p:cNvPr>
                <p:cNvSpPr txBox="1"/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41EB5820-94F4-455A-9C2E-E08C605A1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4615" r="-2674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5069DE7-6F9D-4465-B45A-BF7C8F7264F5}"/>
                </a:ext>
              </a:extLst>
            </p:cNvPr>
            <p:cNvSpPr txBox="1"/>
            <p:nvPr/>
          </p:nvSpPr>
          <p:spPr>
            <a:xfrm rot="5400000">
              <a:off x="8387815" y="3468681"/>
              <a:ext cx="690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21795-1881-4EA5-BDD6-C754A99A589B}"/>
                </a:ext>
              </a:extLst>
            </p:cNvPr>
            <p:cNvSpPr/>
            <p:nvPr/>
          </p:nvSpPr>
          <p:spPr>
            <a:xfrm>
              <a:off x="8374273" y="2384355"/>
              <a:ext cx="1375152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599A1D8-7B36-44E9-ADD6-26A3D9824541}"/>
                </a:ext>
              </a:extLst>
            </p:cNvPr>
            <p:cNvSpPr/>
            <p:nvPr/>
          </p:nvSpPr>
          <p:spPr>
            <a:xfrm>
              <a:off x="9888494" y="2384355"/>
              <a:ext cx="1907265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D6779143-F5C9-406A-98AA-B84E86AD4295}"/>
                    </a:ext>
                  </a:extLst>
                </p:cNvPr>
                <p:cNvSpPr txBox="1"/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D6779143-F5C9-406A-98AA-B84E86AD4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1149" r="-72414" b="-1846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DDB7A9FD-4A99-444F-84B2-BA69E4D48E8A}"/>
                    </a:ext>
                  </a:extLst>
                </p:cNvPr>
                <p:cNvSpPr txBox="1"/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DDB7A9FD-4A99-444F-84B2-BA69E4D48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149" r="-73563" b="-1818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CD49D0FD-4230-41A6-8B39-52A2F1E5103A}"/>
                    </a:ext>
                  </a:extLst>
                </p:cNvPr>
                <p:cNvSpPr txBox="1"/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fr-CH" sz="1600" b="1" i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CH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16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CD49D0FD-4230-41A6-8B39-52A2F1E51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blipFill>
                  <a:blip r:embed="rId9"/>
                  <a:stretch>
                    <a:fillRect b="-7216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43EA326-7FFA-4D4A-8EF5-6EA5F360EC21}"/>
                    </a:ext>
                  </a:extLst>
                </p:cNvPr>
                <p:cNvSpPr txBox="1"/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𝐄𝐧𝐜𝐨𝐝𝐞𝐫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43EA326-7FFA-4D4A-8EF5-6EA5F360E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blipFill>
                  <a:blip r:embed="rId10"/>
                  <a:stretch>
                    <a:fillRect l="-1163" r="-12558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A89EF439-212C-4AAD-BCB0-90AAE2328F85}"/>
                    </a:ext>
                  </a:extLst>
                </p:cNvPr>
                <p:cNvSpPr txBox="1"/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𝐃𝐞𝐜𝐨𝐝𝐞𝐫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A89EF439-212C-4AAD-BCB0-90AAE2328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blipFill>
                  <a:blip r:embed="rId11"/>
                  <a:stretch>
                    <a:fillRect l="-1163" r="-12790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29FDC0C-DB42-4D8B-AA2B-CC70BF35D7A2}"/>
                </a:ext>
              </a:extLst>
            </p:cNvPr>
            <p:cNvCxnSpPr>
              <a:cxnSpLocks/>
              <a:stCxn id="152" idx="6"/>
              <a:endCxn id="188" idx="2"/>
            </p:cNvCxnSpPr>
            <p:nvPr/>
          </p:nvCxnSpPr>
          <p:spPr>
            <a:xfrm flipH="1">
              <a:off x="10391212" y="2886441"/>
              <a:ext cx="1001128" cy="7586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19BB719-2483-493C-8A0A-74B4B194CC5D}"/>
                </a:ext>
              </a:extLst>
            </p:cNvPr>
            <p:cNvCxnSpPr>
              <a:cxnSpLocks/>
              <a:stCxn id="152" idx="6"/>
              <a:endCxn id="187" idx="2"/>
            </p:cNvCxnSpPr>
            <p:nvPr/>
          </p:nvCxnSpPr>
          <p:spPr>
            <a:xfrm flipH="1">
              <a:off x="10391212" y="2886441"/>
              <a:ext cx="1001128" cy="10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016B248-F730-4F86-B487-F3EE00D80F27}"/>
                </a:ext>
              </a:extLst>
            </p:cNvPr>
            <p:cNvCxnSpPr>
              <a:cxnSpLocks/>
              <a:stCxn id="151" idx="6"/>
              <a:endCxn id="188" idx="2"/>
            </p:cNvCxnSpPr>
            <p:nvPr/>
          </p:nvCxnSpPr>
          <p:spPr>
            <a:xfrm flipH="1">
              <a:off x="10391212" y="3182289"/>
              <a:ext cx="1001128" cy="4627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8792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54C70E-00A6-4F7B-A902-3F3C2945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fr-CH" u="sng"/>
              <a:t>Variational Autoencoder</a:t>
            </a:r>
            <a:endParaRPr lang="en-CH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25BABB-1969-4240-A3E1-C70CAE13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70838"/>
          </a:xfrm>
        </p:spPr>
        <p:txBody>
          <a:bodyPr>
            <a:normAutofit/>
          </a:bodyPr>
          <a:lstStyle/>
          <a:p>
            <a:r>
              <a:rPr lang="fr-CH"/>
              <a:t>Instead, </a:t>
            </a:r>
            <a:r>
              <a:rPr lang="fr-CH" b="1" u="sng"/>
              <a:t>minimize</a:t>
            </a:r>
            <a:r>
              <a:rPr lang="fr-CH"/>
              <a:t> the negative of the variational lower bound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Cross Entropy to compute the reconstruction loss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Divergence can be computed in closed form</a:t>
            </a:r>
            <a:endParaRPr lang="en-CH"/>
          </a:p>
          <a:p>
            <a:endParaRPr lang="en-C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952011-B5F1-4483-8193-6C5A74BD3559}"/>
              </a:ext>
            </a:extLst>
          </p:cNvPr>
          <p:cNvGrpSpPr/>
          <p:nvPr/>
        </p:nvGrpSpPr>
        <p:grpSpPr>
          <a:xfrm>
            <a:off x="1666828" y="2697687"/>
            <a:ext cx="5847949" cy="731313"/>
            <a:chOff x="5163191" y="4123561"/>
            <a:chExt cx="5847949" cy="7313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7AFD6B1-ED05-4893-9006-3F94A7BAD8F4}"/>
                    </a:ext>
                  </a:extLst>
                </p:cNvPr>
                <p:cNvSpPr/>
                <p:nvPr/>
              </p:nvSpPr>
              <p:spPr>
                <a:xfrm>
                  <a:off x="5163191" y="4123561"/>
                  <a:ext cx="53222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  <m:r>
                          <a:rPr lang="fr-CH" sz="2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"/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(0,1))</m:t>
                            </m:r>
                          </m:e>
                        </m:d>
                      </m:oMath>
                    </m:oMathPara>
                  </a14:m>
                  <a:endParaRPr lang="en-CH" sz="200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CEB2E0B-F674-4EAD-B2F1-6A02F004D6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191" y="4123561"/>
                  <a:ext cx="5322291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121538" b="-18923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A132D61-33B1-4429-AD5F-CE2BC6DCF7F5}"/>
                </a:ext>
              </a:extLst>
            </p:cNvPr>
            <p:cNvCxnSpPr>
              <a:cxnSpLocks/>
            </p:cNvCxnSpPr>
            <p:nvPr/>
          </p:nvCxnSpPr>
          <p:spPr>
            <a:xfrm>
              <a:off x="8328521" y="4541044"/>
              <a:ext cx="20932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9E1A5009-6143-4AA3-8CA1-2713D0D5738C}"/>
                </a:ext>
              </a:extLst>
            </p:cNvPr>
            <p:cNvSpPr txBox="1">
              <a:spLocks/>
            </p:cNvSpPr>
            <p:nvPr/>
          </p:nvSpPr>
          <p:spPr>
            <a:xfrm>
              <a:off x="8222847" y="4493902"/>
              <a:ext cx="2788293" cy="3036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chemeClr val="accent1"/>
                  </a:solidFill>
                </a:rPr>
                <a:t>Divergence from N(0,1) to q</a:t>
              </a:r>
              <a:endParaRPr lang="en-CH" sz="1300">
                <a:solidFill>
                  <a:schemeClr val="accent1"/>
                </a:solidFill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009117CF-747D-4897-A55E-208931B42EEE}"/>
                </a:ext>
              </a:extLst>
            </p:cNvPr>
            <p:cNvSpPr txBox="1">
              <a:spLocks/>
            </p:cNvSpPr>
            <p:nvPr/>
          </p:nvSpPr>
          <p:spPr>
            <a:xfrm>
              <a:off x="6803996" y="4497685"/>
              <a:ext cx="1549925" cy="3571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rgbClr val="FF0000"/>
                  </a:solidFill>
                </a:rPr>
                <a:t>Reconstruction</a:t>
              </a:r>
              <a:endParaRPr lang="en-CH" sz="130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D062ED-1C48-496B-843B-03630024D5C2}"/>
                </a:ext>
              </a:extLst>
            </p:cNvPr>
            <p:cNvCxnSpPr>
              <a:cxnSpLocks/>
            </p:cNvCxnSpPr>
            <p:nvPr/>
          </p:nvCxnSpPr>
          <p:spPr>
            <a:xfrm>
              <a:off x="6902667" y="4536028"/>
              <a:ext cx="10183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27DBC5-2111-4121-B63D-57D1C07302A8}"/>
                  </a:ext>
                </a:extLst>
              </p:cNvPr>
              <p:cNvSpPr/>
              <p:nvPr/>
            </p:nvSpPr>
            <p:spPr>
              <a:xfrm>
                <a:off x="1058465" y="5673848"/>
                <a:ext cx="60482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fr-CH" sz="200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 i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fr-CH" sz="20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fr-CH" sz="2000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sz="20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fr-CH" sz="2000" i="0"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d>
                      <m:r>
                        <a:rPr lang="fr-CH" sz="2000" b="0" i="0" smtClean="0">
                          <a:latin typeface="Cambria Math" panose="02040503050406030204" pitchFamily="18" charset="0"/>
                        </a:rPr>
                        <m:t>=0.5×(</m:t>
                      </m:r>
                      <m:sSup>
                        <m:sSup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p>
                          <m: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H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H" sz="2000" b="0" i="0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fr-CH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H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fr-CH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527DBC5-2111-4121-B63D-57D1C07302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65" y="5673848"/>
                <a:ext cx="6048259" cy="400110"/>
              </a:xfrm>
              <a:prstGeom prst="rect">
                <a:avLst/>
              </a:prstGeom>
              <a:blipFill>
                <a:blip r:embed="rId3"/>
                <a:stretch>
                  <a:fillRect t="-121538" b="-18923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A182536-FD03-4213-9BE6-E93B12B23D84}"/>
              </a:ext>
            </a:extLst>
          </p:cNvPr>
          <p:cNvGrpSpPr/>
          <p:nvPr/>
        </p:nvGrpSpPr>
        <p:grpSpPr>
          <a:xfrm>
            <a:off x="8374273" y="1685269"/>
            <a:ext cx="3493136" cy="3453838"/>
            <a:chOff x="8374273" y="1685269"/>
            <a:chExt cx="3493136" cy="34538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393D49-2B2E-48AE-A4E6-F13BD987B05E}"/>
                </a:ext>
              </a:extLst>
            </p:cNvPr>
            <p:cNvSpPr/>
            <p:nvPr/>
          </p:nvSpPr>
          <p:spPr>
            <a:xfrm>
              <a:off x="8472653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F652E2B-C260-4D20-8EC3-30EC5A17509F}"/>
                    </a:ext>
                  </a:extLst>
                </p:cNvPr>
                <p:cNvSpPr txBox="1"/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51B3324-83DF-40D6-8400-9B4178417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9093DFF-1B6D-4651-90ED-6BF8F18F21D5}"/>
                </a:ext>
              </a:extLst>
            </p:cNvPr>
            <p:cNvSpPr/>
            <p:nvPr/>
          </p:nvSpPr>
          <p:spPr>
            <a:xfrm>
              <a:off x="8518142" y="2765360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C67A46-3687-4DD5-82AE-FE038554A6B2}"/>
                </a:ext>
              </a:extLst>
            </p:cNvPr>
            <p:cNvSpPr/>
            <p:nvPr/>
          </p:nvSpPr>
          <p:spPr>
            <a:xfrm>
              <a:off x="8518142" y="3061208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891018-7796-4FD7-A6CA-418A7223DFEB}"/>
                </a:ext>
              </a:extLst>
            </p:cNvPr>
            <p:cNvSpPr/>
            <p:nvPr/>
          </p:nvSpPr>
          <p:spPr>
            <a:xfrm>
              <a:off x="8518142" y="4312344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89F3171-C921-4EBE-ABD3-C8C4AEFB794C}"/>
                </a:ext>
              </a:extLst>
            </p:cNvPr>
            <p:cNvSpPr/>
            <p:nvPr/>
          </p:nvSpPr>
          <p:spPr>
            <a:xfrm>
              <a:off x="8518142" y="4608192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B98554-1BF8-49DB-B5F0-9EC686D33928}"/>
                </a:ext>
              </a:extLst>
            </p:cNvPr>
            <p:cNvSpPr/>
            <p:nvPr/>
          </p:nvSpPr>
          <p:spPr>
            <a:xfrm>
              <a:off x="9275342" y="2924494"/>
              <a:ext cx="351226" cy="7194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283499-7300-4A00-878A-DCFD4ACD9C8C}"/>
                </a:ext>
              </a:extLst>
            </p:cNvPr>
            <p:cNvSpPr/>
            <p:nvPr/>
          </p:nvSpPr>
          <p:spPr>
            <a:xfrm>
              <a:off x="9327735" y="3005634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3ABB134-B671-476D-9966-1F9BA293F1C0}"/>
                </a:ext>
              </a:extLst>
            </p:cNvPr>
            <p:cNvSpPr/>
            <p:nvPr/>
          </p:nvSpPr>
          <p:spPr>
            <a:xfrm>
              <a:off x="9327735" y="3311913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65D35DE-31A6-428B-8693-C2DA67690075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8763554" y="2888066"/>
              <a:ext cx="564181" cy="240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9EB216-2833-4CFE-912E-5AB6C2708D81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8763554" y="3128341"/>
              <a:ext cx="564181" cy="555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571A9CC-3884-457A-98CA-8B23E85C2E81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8763554" y="2888066"/>
              <a:ext cx="564181" cy="546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7363F5-23C1-472B-9F63-D305FC1C7A9D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8763554" y="3183914"/>
              <a:ext cx="564181" cy="250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D33680-4F9F-4F31-BF97-F6A19EAE0BED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8763554" y="3128341"/>
              <a:ext cx="564181" cy="1306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826FFD4-F48B-41F7-8B99-9949714BD151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 flipV="1">
              <a:off x="8763554" y="3434619"/>
              <a:ext cx="564181" cy="1000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01E5E7-FE6B-4687-A9A2-D509CEA82BC5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8763554" y="3128341"/>
              <a:ext cx="564181" cy="1602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59E9FD7-4D07-443D-A0EA-2C7F6EE2F664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8763554" y="3434619"/>
              <a:ext cx="564181" cy="1296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847B90-937C-4BCB-A561-7F8EF7AD103B}"/>
                </a:ext>
              </a:extLst>
            </p:cNvPr>
            <p:cNvSpPr/>
            <p:nvPr/>
          </p:nvSpPr>
          <p:spPr>
            <a:xfrm rot="10800000">
              <a:off x="11344406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4A7F0E-95F3-44C4-B781-D2320EB9C055}"/>
                </a:ext>
              </a:extLst>
            </p:cNvPr>
            <p:cNvSpPr/>
            <p:nvPr/>
          </p:nvSpPr>
          <p:spPr>
            <a:xfrm rot="10800000">
              <a:off x="11392340" y="4608654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D6665B-8DFA-4B72-8B69-AFE338818DFE}"/>
                </a:ext>
              </a:extLst>
            </p:cNvPr>
            <p:cNvSpPr/>
            <p:nvPr/>
          </p:nvSpPr>
          <p:spPr>
            <a:xfrm rot="10800000">
              <a:off x="11392340" y="4312806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468C0D-3426-4C94-8D6A-D1EEF45821EA}"/>
                </a:ext>
              </a:extLst>
            </p:cNvPr>
            <p:cNvSpPr/>
            <p:nvPr/>
          </p:nvSpPr>
          <p:spPr>
            <a:xfrm rot="10800000">
              <a:off x="11392340" y="3059583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32D6F8-17B9-47F7-8123-953A5F7509C9}"/>
                </a:ext>
              </a:extLst>
            </p:cNvPr>
            <p:cNvSpPr/>
            <p:nvPr/>
          </p:nvSpPr>
          <p:spPr>
            <a:xfrm rot="10800000">
              <a:off x="11392340" y="2763735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A91C245-F383-493A-9686-80476F6A9E0A}"/>
                </a:ext>
              </a:extLst>
            </p:cNvPr>
            <p:cNvGrpSpPr/>
            <p:nvPr/>
          </p:nvGrpSpPr>
          <p:grpSpPr>
            <a:xfrm rot="10800000">
              <a:off x="10092379" y="3435768"/>
              <a:ext cx="351226" cy="719424"/>
              <a:chOff x="3130135" y="3090516"/>
              <a:chExt cx="616978" cy="126377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F94A89D-70DE-449B-8E0B-6DAAC85DF5CC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B667490-9394-4549-B295-42A85FB203A5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09756AC-30AF-46F1-AA2F-36C0480FF7FA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709026-35C8-4426-A92A-2F387C871381}"/>
                </a:ext>
              </a:extLst>
            </p:cNvPr>
            <p:cNvCxnSpPr>
              <a:cxnSpLocks/>
              <a:stCxn id="33" idx="6"/>
              <a:endCxn id="71" idx="2"/>
            </p:cNvCxnSpPr>
            <p:nvPr/>
          </p:nvCxnSpPr>
          <p:spPr>
            <a:xfrm flipH="1" flipV="1">
              <a:off x="10391212" y="3951345"/>
              <a:ext cx="1001128" cy="780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118DD8-640D-4C54-8BC2-4F49C3D56534}"/>
                </a:ext>
              </a:extLst>
            </p:cNvPr>
            <p:cNvCxnSpPr>
              <a:cxnSpLocks/>
              <a:stCxn id="34" idx="6"/>
              <a:endCxn id="71" idx="2"/>
            </p:cNvCxnSpPr>
            <p:nvPr/>
          </p:nvCxnSpPr>
          <p:spPr>
            <a:xfrm flipH="1" flipV="1">
              <a:off x="10391212" y="3951345"/>
              <a:ext cx="1001128" cy="484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B0834B2-39C0-413E-AEC7-9CEA0C6A37CC}"/>
                </a:ext>
              </a:extLst>
            </p:cNvPr>
            <p:cNvCxnSpPr>
              <a:cxnSpLocks/>
              <a:stCxn id="33" idx="6"/>
              <a:endCxn id="72" idx="2"/>
            </p:cNvCxnSpPr>
            <p:nvPr/>
          </p:nvCxnSpPr>
          <p:spPr>
            <a:xfrm flipH="1" flipV="1">
              <a:off x="10391212" y="3645066"/>
              <a:ext cx="1001128" cy="1086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1373577-4F85-4E4C-BFFF-3194EAF74D01}"/>
                </a:ext>
              </a:extLst>
            </p:cNvPr>
            <p:cNvCxnSpPr>
              <a:cxnSpLocks/>
              <a:stCxn id="34" idx="6"/>
              <a:endCxn id="72" idx="2"/>
            </p:cNvCxnSpPr>
            <p:nvPr/>
          </p:nvCxnSpPr>
          <p:spPr>
            <a:xfrm flipH="1" flipV="1">
              <a:off x="10391212" y="3645066"/>
              <a:ext cx="1001128" cy="790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8236328-C934-43E1-B010-EC217FD9F4DB}"/>
                </a:ext>
              </a:extLst>
            </p:cNvPr>
            <p:cNvCxnSpPr>
              <a:cxnSpLocks/>
              <a:stCxn id="35" idx="6"/>
              <a:endCxn id="71" idx="2"/>
            </p:cNvCxnSpPr>
            <p:nvPr/>
          </p:nvCxnSpPr>
          <p:spPr>
            <a:xfrm flipH="1">
              <a:off x="10391212" y="3182289"/>
              <a:ext cx="1001128" cy="76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C8D990-415D-4402-9B62-A85CD30A3CBF}"/>
                </a:ext>
              </a:extLst>
            </p:cNvPr>
            <p:cNvSpPr txBox="1"/>
            <p:nvPr/>
          </p:nvSpPr>
          <p:spPr>
            <a:xfrm rot="5400000">
              <a:off x="11169948" y="3579004"/>
              <a:ext cx="8409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13362AC-F0E1-43CA-91AD-539B5C2BEF7F}"/>
                </a:ext>
              </a:extLst>
            </p:cNvPr>
            <p:cNvGrpSpPr/>
            <p:nvPr/>
          </p:nvGrpSpPr>
          <p:grpSpPr>
            <a:xfrm>
              <a:off x="9273570" y="3957902"/>
              <a:ext cx="351226" cy="719424"/>
              <a:chOff x="3130135" y="3090516"/>
              <a:chExt cx="616978" cy="126377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82E9EC6-E5B0-451D-8DF8-01D2929359A9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9B1FB0C-119C-46A6-B575-A399704A1BCE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710359D-9CE0-41B6-9671-96FC0DCF9AEF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11B75B-90D7-4542-A292-42A9405BDA00}"/>
                </a:ext>
              </a:extLst>
            </p:cNvPr>
            <p:cNvCxnSpPr>
              <a:cxnSpLocks/>
              <a:stCxn id="17" idx="6"/>
              <a:endCxn id="68" idx="2"/>
            </p:cNvCxnSpPr>
            <p:nvPr/>
          </p:nvCxnSpPr>
          <p:spPr>
            <a:xfrm>
              <a:off x="8763554" y="2888066"/>
              <a:ext cx="562409" cy="1273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C2AD8B-7699-4C43-A493-970FB1A1978F}"/>
                </a:ext>
              </a:extLst>
            </p:cNvPr>
            <p:cNvCxnSpPr>
              <a:cxnSpLocks/>
              <a:stCxn id="17" idx="6"/>
              <a:endCxn id="69" idx="2"/>
            </p:cNvCxnSpPr>
            <p:nvPr/>
          </p:nvCxnSpPr>
          <p:spPr>
            <a:xfrm>
              <a:off x="8763554" y="2888066"/>
              <a:ext cx="562409" cy="1579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D6599BA-EA7B-4DEA-AB06-4F1A1190FBD5}"/>
                </a:ext>
              </a:extLst>
            </p:cNvPr>
            <p:cNvCxnSpPr>
              <a:cxnSpLocks/>
              <a:stCxn id="18" idx="6"/>
              <a:endCxn id="69" idx="2"/>
            </p:cNvCxnSpPr>
            <p:nvPr/>
          </p:nvCxnSpPr>
          <p:spPr>
            <a:xfrm>
              <a:off x="8763554" y="3183914"/>
              <a:ext cx="562409" cy="1284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2758F6F-A2D4-4CA9-9D05-CBA8CE932942}"/>
                </a:ext>
              </a:extLst>
            </p:cNvPr>
            <p:cNvCxnSpPr>
              <a:cxnSpLocks/>
              <a:stCxn id="18" idx="6"/>
              <a:endCxn id="68" idx="2"/>
            </p:cNvCxnSpPr>
            <p:nvPr/>
          </p:nvCxnSpPr>
          <p:spPr>
            <a:xfrm>
              <a:off x="8763554" y="3183914"/>
              <a:ext cx="562409" cy="97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9AE171F-FE3C-40F3-A8FB-054ADB5EF849}"/>
                </a:ext>
              </a:extLst>
            </p:cNvPr>
            <p:cNvCxnSpPr>
              <a:cxnSpLocks/>
              <a:stCxn id="19" idx="6"/>
              <a:endCxn id="68" idx="2"/>
            </p:cNvCxnSpPr>
            <p:nvPr/>
          </p:nvCxnSpPr>
          <p:spPr>
            <a:xfrm flipV="1">
              <a:off x="8763554" y="4161749"/>
              <a:ext cx="562409" cy="273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E6154A-B0ED-488B-B4EE-383F8E5DC9F0}"/>
                </a:ext>
              </a:extLst>
            </p:cNvPr>
            <p:cNvCxnSpPr>
              <a:cxnSpLocks/>
              <a:stCxn id="19" idx="6"/>
              <a:endCxn id="69" idx="2"/>
            </p:cNvCxnSpPr>
            <p:nvPr/>
          </p:nvCxnSpPr>
          <p:spPr>
            <a:xfrm>
              <a:off x="8763554" y="4435050"/>
              <a:ext cx="562409" cy="32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532470-CA99-404B-A951-3D0AA21C5CEE}"/>
                </a:ext>
              </a:extLst>
            </p:cNvPr>
            <p:cNvCxnSpPr>
              <a:cxnSpLocks/>
              <a:stCxn id="20" idx="6"/>
              <a:endCxn id="68" idx="2"/>
            </p:cNvCxnSpPr>
            <p:nvPr/>
          </p:nvCxnSpPr>
          <p:spPr>
            <a:xfrm flipV="1">
              <a:off x="8763554" y="4161749"/>
              <a:ext cx="562409" cy="569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246E9CF-AB62-49C9-9660-670FC8BE2274}"/>
                </a:ext>
              </a:extLst>
            </p:cNvPr>
            <p:cNvCxnSpPr>
              <a:cxnSpLocks/>
              <a:stCxn id="20" idx="6"/>
              <a:endCxn id="69" idx="2"/>
            </p:cNvCxnSpPr>
            <p:nvPr/>
          </p:nvCxnSpPr>
          <p:spPr>
            <a:xfrm flipV="1">
              <a:off x="8763554" y="4468028"/>
              <a:ext cx="562409" cy="26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864AA7F-D5F8-4A25-A5D9-C84229688779}"/>
                    </a:ext>
                  </a:extLst>
                </p:cNvPr>
                <p:cNvSpPr txBox="1"/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34E8E4BD-55BA-406F-AC8C-D0D1E7BE5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546C783-D3CC-44D7-940F-569B7C1A56D0}"/>
                    </a:ext>
                  </a:extLst>
                </p:cNvPr>
                <p:cNvSpPr txBox="1"/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B8DAA2A9-54C4-4CC2-B3C8-0BA5F92A9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BEAA51A-FF15-4224-B9E4-ED03775CA3A9}"/>
                    </a:ext>
                  </a:extLst>
                </p:cNvPr>
                <p:cNvSpPr txBox="1"/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335D3E26-89C0-4391-BA27-0589A13AF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4615" r="-2674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3470B55-D53B-45C5-9B71-EB7DF913A12D}"/>
                </a:ext>
              </a:extLst>
            </p:cNvPr>
            <p:cNvSpPr txBox="1"/>
            <p:nvPr/>
          </p:nvSpPr>
          <p:spPr>
            <a:xfrm rot="5400000">
              <a:off x="8387815" y="3468681"/>
              <a:ext cx="690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431290-AC1B-4115-AD29-C69614D52CB2}"/>
                </a:ext>
              </a:extLst>
            </p:cNvPr>
            <p:cNvSpPr/>
            <p:nvPr/>
          </p:nvSpPr>
          <p:spPr>
            <a:xfrm>
              <a:off x="8374273" y="2384355"/>
              <a:ext cx="1375152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15E8AA7-90C2-4DD1-8D6E-3E6210C4F90D}"/>
                </a:ext>
              </a:extLst>
            </p:cNvPr>
            <p:cNvSpPr/>
            <p:nvPr/>
          </p:nvSpPr>
          <p:spPr>
            <a:xfrm>
              <a:off x="9888494" y="2384355"/>
              <a:ext cx="1907265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C8EB0F3-1555-4B14-B88B-A1CC75F3C7D5}"/>
                    </a:ext>
                  </a:extLst>
                </p:cNvPr>
                <p:cNvSpPr txBox="1"/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5A885F5-71DB-4BA1-AFA8-2F284C83D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149" r="-72414" b="-1846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2F75701-0E82-4219-AB7C-991AACF61DF8}"/>
                    </a:ext>
                  </a:extLst>
                </p:cNvPr>
                <p:cNvSpPr txBox="1"/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84AE4DEF-F53F-4B20-A0F4-998DFBC87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149" r="-73563" b="-1818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CBB9C3F-8AF3-4B81-995C-A992F08177EF}"/>
                    </a:ext>
                  </a:extLst>
                </p:cNvPr>
                <p:cNvSpPr txBox="1"/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fr-CH" sz="1600" b="1" i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CH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16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1BB939F-2EAF-4660-903D-EEF54BEAE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blipFill>
                  <a:blip r:embed="rId10"/>
                  <a:stretch>
                    <a:fillRect b="-7216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5886728-BBAE-48AB-B091-5472655C8620}"/>
                    </a:ext>
                  </a:extLst>
                </p:cNvPr>
                <p:cNvSpPr txBox="1"/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𝐄𝐧𝐜𝐨𝐝𝐞𝐫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C118F5AE-12B0-435B-A25E-EBD29CDB9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blipFill>
                  <a:blip r:embed="rId11"/>
                  <a:stretch>
                    <a:fillRect l="-1163" r="-12558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59E7075-1E91-4627-9E8F-F7AF105016E4}"/>
                    </a:ext>
                  </a:extLst>
                </p:cNvPr>
                <p:cNvSpPr txBox="1"/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𝐃𝐞𝐜𝐨𝐝𝐞𝐫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AD097993-CAD3-4C99-A095-9C00E022C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blipFill>
                  <a:blip r:embed="rId12"/>
                  <a:stretch>
                    <a:fillRect l="-1163" r="-12790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288763-2683-4530-8F95-3B813AA92D0F}"/>
                </a:ext>
              </a:extLst>
            </p:cNvPr>
            <p:cNvCxnSpPr>
              <a:cxnSpLocks/>
              <a:stCxn id="36" idx="6"/>
              <a:endCxn id="72" idx="2"/>
            </p:cNvCxnSpPr>
            <p:nvPr/>
          </p:nvCxnSpPr>
          <p:spPr>
            <a:xfrm flipH="1">
              <a:off x="10391212" y="2886441"/>
              <a:ext cx="1001128" cy="7586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BAAF42-E1CA-4FCB-A64E-959174B5E9D3}"/>
                </a:ext>
              </a:extLst>
            </p:cNvPr>
            <p:cNvCxnSpPr>
              <a:cxnSpLocks/>
              <a:stCxn id="36" idx="6"/>
              <a:endCxn id="71" idx="2"/>
            </p:cNvCxnSpPr>
            <p:nvPr/>
          </p:nvCxnSpPr>
          <p:spPr>
            <a:xfrm flipH="1">
              <a:off x="10391212" y="2886441"/>
              <a:ext cx="1001128" cy="10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C1141-4118-4A2D-8A96-714F75C0AF08}"/>
                </a:ext>
              </a:extLst>
            </p:cNvPr>
            <p:cNvCxnSpPr>
              <a:cxnSpLocks/>
              <a:stCxn id="35" idx="6"/>
              <a:endCxn id="72" idx="2"/>
            </p:cNvCxnSpPr>
            <p:nvPr/>
          </p:nvCxnSpPr>
          <p:spPr>
            <a:xfrm flipH="1">
              <a:off x="10391212" y="3182289"/>
              <a:ext cx="1001128" cy="4627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A3698-97DD-4933-A003-90DADB011644}"/>
                  </a:ext>
                </a:extLst>
              </p:cNvPr>
              <p:cNvSpPr/>
              <p:nvPr/>
            </p:nvSpPr>
            <p:spPr>
              <a:xfrm>
                <a:off x="1066800" y="3993729"/>
                <a:ext cx="6937573" cy="1184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CH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fr-CH" sz="20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fr-CH" sz="200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brk m:alnAt="7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pixels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  <m:r>
                            <a:rPr lang="fr-CH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CH" sz="200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  <m:d>
                            <m:d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e>
                      </m:nary>
                      <m:r>
                        <a:rPr lang="fr-CH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sz="200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fr-CH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CH" sz="2000">
                          <a:latin typeface="Cambria Math" panose="02040503050406030204" pitchFamily="18" charset="0"/>
                        </a:rPr>
                        <m:t> (1−</m:t>
                      </m:r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fr-CH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2000"/>
              </a:p>
              <a:p>
                <a:endParaRPr lang="en-CH" sz="20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12A3698-97DD-4933-A003-90DADB011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993729"/>
                <a:ext cx="6937573" cy="11844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70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F00B52-57A2-4AB1-BE97-B59A4F1A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fr-CH" u="sng"/>
              <a:t>Variational Autoencoder</a:t>
            </a:r>
            <a:endParaRPr lang="en-CH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25986E-0B78-46F0-B576-A82F53CAC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657556" cy="3345180"/>
          </a:xfrm>
        </p:spPr>
        <p:txBody>
          <a:bodyPr>
            <a:normAutofit/>
          </a:bodyPr>
          <a:lstStyle/>
          <a:p>
            <a:r>
              <a:rPr lang="fr-CH"/>
              <a:t>Instead, </a:t>
            </a:r>
            <a:r>
              <a:rPr lang="fr-CH" b="1" u="sng"/>
              <a:t>minimize</a:t>
            </a:r>
            <a:r>
              <a:rPr lang="fr-CH"/>
              <a:t> the negative of the variational lower bound.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Optimize using backpropagation with the reparameterization trick.</a:t>
            </a:r>
            <a:endParaRPr lang="en-CH"/>
          </a:p>
          <a:p>
            <a:endParaRPr lang="en-C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1C814B-B0BE-4C5A-8D4D-5D335BF7D909}"/>
              </a:ext>
            </a:extLst>
          </p:cNvPr>
          <p:cNvGrpSpPr/>
          <p:nvPr/>
        </p:nvGrpSpPr>
        <p:grpSpPr>
          <a:xfrm>
            <a:off x="1666828" y="2697687"/>
            <a:ext cx="5847949" cy="731313"/>
            <a:chOff x="5163191" y="4123561"/>
            <a:chExt cx="5847949" cy="7313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DBF2102-4C45-4D8E-B19D-6D279E0170DC}"/>
                    </a:ext>
                  </a:extLst>
                </p:cNvPr>
                <p:cNvSpPr/>
                <p:nvPr/>
              </p:nvSpPr>
              <p:spPr>
                <a:xfrm>
                  <a:off x="5163191" y="4123561"/>
                  <a:ext cx="53222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  <m:r>
                          <a:rPr lang="fr-CH" sz="2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CH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CH" sz="2000"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"/>
                            <m:ctrlPr>
                              <a:rPr lang="fr-CH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 sz="200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fr-CH" sz="2000">
                                <a:latin typeface="Cambria Math" panose="02040503050406030204" pitchFamily="18" charset="0"/>
                              </a:rPr>
                              <m:t>(0,1))</m:t>
                            </m:r>
                          </m:e>
                        </m:d>
                      </m:oMath>
                    </m:oMathPara>
                  </a14:m>
                  <a:endParaRPr lang="en-CH" sz="200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CEB2E0B-F674-4EAD-B2F1-6A02F004D6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191" y="4123561"/>
                  <a:ext cx="5322291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121538" b="-18923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71F53CF-2439-4840-B49E-161410E779D2}"/>
                </a:ext>
              </a:extLst>
            </p:cNvPr>
            <p:cNvCxnSpPr>
              <a:cxnSpLocks/>
            </p:cNvCxnSpPr>
            <p:nvPr/>
          </p:nvCxnSpPr>
          <p:spPr>
            <a:xfrm>
              <a:off x="8328521" y="4541044"/>
              <a:ext cx="20932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1A3ADE00-4106-4A3F-B036-292AC9BB2C46}"/>
                </a:ext>
              </a:extLst>
            </p:cNvPr>
            <p:cNvSpPr txBox="1">
              <a:spLocks/>
            </p:cNvSpPr>
            <p:nvPr/>
          </p:nvSpPr>
          <p:spPr>
            <a:xfrm>
              <a:off x="8222847" y="4493902"/>
              <a:ext cx="2788293" cy="3036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chemeClr val="accent1"/>
                  </a:solidFill>
                </a:rPr>
                <a:t>Divergence from N(0,1) to q</a:t>
              </a:r>
              <a:endParaRPr lang="en-CH" sz="1300">
                <a:solidFill>
                  <a:schemeClr val="accent1"/>
                </a:solidFill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AA987FA9-B1A9-4333-856F-274862EC4B51}"/>
                </a:ext>
              </a:extLst>
            </p:cNvPr>
            <p:cNvSpPr txBox="1">
              <a:spLocks/>
            </p:cNvSpPr>
            <p:nvPr/>
          </p:nvSpPr>
          <p:spPr>
            <a:xfrm>
              <a:off x="6803996" y="4497685"/>
              <a:ext cx="1549925" cy="3571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rgbClr val="FF0000"/>
                  </a:solidFill>
                </a:rPr>
                <a:t>Reconstruction</a:t>
              </a:r>
              <a:endParaRPr lang="en-CH" sz="130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3E652B2-DD14-4A3A-9869-27E4BD7E93F9}"/>
                </a:ext>
              </a:extLst>
            </p:cNvPr>
            <p:cNvCxnSpPr>
              <a:cxnSpLocks/>
            </p:cNvCxnSpPr>
            <p:nvPr/>
          </p:nvCxnSpPr>
          <p:spPr>
            <a:xfrm>
              <a:off x="6902667" y="4536028"/>
              <a:ext cx="10183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98C572A-ADA4-46E4-BB2E-4AE4850FB455}"/>
              </a:ext>
            </a:extLst>
          </p:cNvPr>
          <p:cNvGrpSpPr/>
          <p:nvPr/>
        </p:nvGrpSpPr>
        <p:grpSpPr>
          <a:xfrm>
            <a:off x="8374273" y="1685269"/>
            <a:ext cx="3493136" cy="3453838"/>
            <a:chOff x="8374273" y="1685269"/>
            <a:chExt cx="3493136" cy="3453838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FCAD0F4B-8EED-43E0-979F-69C9DA6E4722}"/>
                </a:ext>
              </a:extLst>
            </p:cNvPr>
            <p:cNvSpPr/>
            <p:nvPr/>
          </p:nvSpPr>
          <p:spPr>
            <a:xfrm>
              <a:off x="8472653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1F98DDAB-315C-44F5-99CB-91969FD8D4D1}"/>
                    </a:ext>
                  </a:extLst>
                </p:cNvPr>
                <p:cNvSpPr txBox="1"/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1F98DDAB-315C-44F5-99CB-91969FD8D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19F5E99-1E13-4177-93C3-605983F1D3DA}"/>
                </a:ext>
              </a:extLst>
            </p:cNvPr>
            <p:cNvSpPr/>
            <p:nvPr/>
          </p:nvSpPr>
          <p:spPr>
            <a:xfrm>
              <a:off x="8518142" y="2765360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46EF76B-6405-48AB-A47A-EF5F22E8758D}"/>
                </a:ext>
              </a:extLst>
            </p:cNvPr>
            <p:cNvSpPr/>
            <p:nvPr/>
          </p:nvSpPr>
          <p:spPr>
            <a:xfrm>
              <a:off x="8518142" y="3061208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23F1524-6BFA-4669-8E5D-661D76529557}"/>
                </a:ext>
              </a:extLst>
            </p:cNvPr>
            <p:cNvSpPr/>
            <p:nvPr/>
          </p:nvSpPr>
          <p:spPr>
            <a:xfrm>
              <a:off x="8518142" y="4312344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8B08FB-6F3B-4D3D-85CC-0000AB3BED42}"/>
                </a:ext>
              </a:extLst>
            </p:cNvPr>
            <p:cNvSpPr/>
            <p:nvPr/>
          </p:nvSpPr>
          <p:spPr>
            <a:xfrm>
              <a:off x="8518142" y="4608192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4198FF1-DFCD-481E-B0C7-5B2576FFE3C6}"/>
                </a:ext>
              </a:extLst>
            </p:cNvPr>
            <p:cNvSpPr/>
            <p:nvPr/>
          </p:nvSpPr>
          <p:spPr>
            <a:xfrm>
              <a:off x="9275342" y="2924494"/>
              <a:ext cx="351226" cy="7194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0D4FFA3-B184-4A84-B9CC-F86C41850822}"/>
                </a:ext>
              </a:extLst>
            </p:cNvPr>
            <p:cNvSpPr/>
            <p:nvPr/>
          </p:nvSpPr>
          <p:spPr>
            <a:xfrm>
              <a:off x="9327735" y="3005634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F4CA628-3301-4211-9055-20C0701A1714}"/>
                </a:ext>
              </a:extLst>
            </p:cNvPr>
            <p:cNvSpPr/>
            <p:nvPr/>
          </p:nvSpPr>
          <p:spPr>
            <a:xfrm>
              <a:off x="9327735" y="3311913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22B0709-8C3F-49EA-AC6D-9112378EB90E}"/>
                </a:ext>
              </a:extLst>
            </p:cNvPr>
            <p:cNvCxnSpPr>
              <a:cxnSpLocks/>
              <a:stCxn id="193" idx="6"/>
              <a:endCxn id="198" idx="2"/>
            </p:cNvCxnSpPr>
            <p:nvPr/>
          </p:nvCxnSpPr>
          <p:spPr>
            <a:xfrm>
              <a:off x="8763554" y="2888066"/>
              <a:ext cx="564181" cy="240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E8271A9-9CD3-46B9-8BD3-1B39D02BA647}"/>
                </a:ext>
              </a:extLst>
            </p:cNvPr>
            <p:cNvCxnSpPr>
              <a:cxnSpLocks/>
              <a:stCxn id="194" idx="6"/>
              <a:endCxn id="198" idx="2"/>
            </p:cNvCxnSpPr>
            <p:nvPr/>
          </p:nvCxnSpPr>
          <p:spPr>
            <a:xfrm flipV="1">
              <a:off x="8763554" y="3128341"/>
              <a:ext cx="564181" cy="555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C9E891D-3BEF-4AF4-8318-93EC56B7606E}"/>
                </a:ext>
              </a:extLst>
            </p:cNvPr>
            <p:cNvCxnSpPr>
              <a:cxnSpLocks/>
              <a:stCxn id="193" idx="6"/>
              <a:endCxn id="199" idx="2"/>
            </p:cNvCxnSpPr>
            <p:nvPr/>
          </p:nvCxnSpPr>
          <p:spPr>
            <a:xfrm>
              <a:off x="8763554" y="2888066"/>
              <a:ext cx="564181" cy="546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F094C50-6DCE-4E91-828A-A8A6B3452AE4}"/>
                </a:ext>
              </a:extLst>
            </p:cNvPr>
            <p:cNvCxnSpPr>
              <a:cxnSpLocks/>
              <a:stCxn id="194" idx="6"/>
              <a:endCxn id="199" idx="2"/>
            </p:cNvCxnSpPr>
            <p:nvPr/>
          </p:nvCxnSpPr>
          <p:spPr>
            <a:xfrm>
              <a:off x="8763554" y="3183914"/>
              <a:ext cx="564181" cy="250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5FA6C1E-EBB2-4C88-A71C-527C1E14F073}"/>
                </a:ext>
              </a:extLst>
            </p:cNvPr>
            <p:cNvCxnSpPr>
              <a:cxnSpLocks/>
              <a:stCxn id="195" idx="6"/>
              <a:endCxn id="198" idx="2"/>
            </p:cNvCxnSpPr>
            <p:nvPr/>
          </p:nvCxnSpPr>
          <p:spPr>
            <a:xfrm flipV="1">
              <a:off x="8763554" y="3128341"/>
              <a:ext cx="564181" cy="1306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E497012-E725-406B-8BC6-8459AFE93920}"/>
                </a:ext>
              </a:extLst>
            </p:cNvPr>
            <p:cNvCxnSpPr>
              <a:cxnSpLocks/>
              <a:stCxn id="195" idx="6"/>
              <a:endCxn id="199" idx="2"/>
            </p:cNvCxnSpPr>
            <p:nvPr/>
          </p:nvCxnSpPr>
          <p:spPr>
            <a:xfrm flipV="1">
              <a:off x="8763554" y="3434619"/>
              <a:ext cx="564181" cy="1000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BBC5FB1-232B-486C-BBD6-3DCA4CD267BA}"/>
                </a:ext>
              </a:extLst>
            </p:cNvPr>
            <p:cNvCxnSpPr>
              <a:cxnSpLocks/>
              <a:stCxn id="196" idx="6"/>
              <a:endCxn id="198" idx="2"/>
            </p:cNvCxnSpPr>
            <p:nvPr/>
          </p:nvCxnSpPr>
          <p:spPr>
            <a:xfrm flipV="1">
              <a:off x="8763554" y="3128341"/>
              <a:ext cx="564181" cy="1602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D74C724-BDDE-4494-8420-EBA9C29CA5BE}"/>
                </a:ext>
              </a:extLst>
            </p:cNvPr>
            <p:cNvCxnSpPr>
              <a:cxnSpLocks/>
              <a:stCxn id="196" idx="6"/>
              <a:endCxn id="199" idx="2"/>
            </p:cNvCxnSpPr>
            <p:nvPr/>
          </p:nvCxnSpPr>
          <p:spPr>
            <a:xfrm flipV="1">
              <a:off x="8763554" y="3434619"/>
              <a:ext cx="564181" cy="1296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F4224B3A-38EF-47A9-A188-D5F89F7ED7D3}"/>
                </a:ext>
              </a:extLst>
            </p:cNvPr>
            <p:cNvSpPr/>
            <p:nvPr/>
          </p:nvSpPr>
          <p:spPr>
            <a:xfrm rot="10800000">
              <a:off x="11344406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A573686E-35C1-42A3-BC6A-C64D05B9377A}"/>
                </a:ext>
              </a:extLst>
            </p:cNvPr>
            <p:cNvSpPr/>
            <p:nvPr/>
          </p:nvSpPr>
          <p:spPr>
            <a:xfrm rot="10800000">
              <a:off x="11392340" y="4608654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6170814-1F35-4FDF-B40F-E60C05B2DAE5}"/>
                </a:ext>
              </a:extLst>
            </p:cNvPr>
            <p:cNvSpPr/>
            <p:nvPr/>
          </p:nvSpPr>
          <p:spPr>
            <a:xfrm rot="10800000">
              <a:off x="11392340" y="4312806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3FBF29D-798D-47AC-AAD6-199EA51B9664}"/>
                </a:ext>
              </a:extLst>
            </p:cNvPr>
            <p:cNvSpPr/>
            <p:nvPr/>
          </p:nvSpPr>
          <p:spPr>
            <a:xfrm rot="10800000">
              <a:off x="11392340" y="3059583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CED0F3D-BE7C-4233-83B3-EAA1710BDD41}"/>
                </a:ext>
              </a:extLst>
            </p:cNvPr>
            <p:cNvSpPr/>
            <p:nvPr/>
          </p:nvSpPr>
          <p:spPr>
            <a:xfrm rot="10800000">
              <a:off x="11392340" y="2763735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0AAB122-EB5D-4AD5-95F8-EA70A293086E}"/>
                </a:ext>
              </a:extLst>
            </p:cNvPr>
            <p:cNvGrpSpPr/>
            <p:nvPr/>
          </p:nvGrpSpPr>
          <p:grpSpPr>
            <a:xfrm rot="10800000">
              <a:off x="10092379" y="3435768"/>
              <a:ext cx="351226" cy="719424"/>
              <a:chOff x="3130135" y="3090516"/>
              <a:chExt cx="616978" cy="1263770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0CD84E26-FD06-4304-8711-119AC0822663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1E6F303F-5D56-4E8C-99DB-A3D9AE425FED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D6E0318E-2C21-4625-83CB-1522D5016A05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AFF08F4-9164-41F0-8356-7C5F54CFDC3D}"/>
                </a:ext>
              </a:extLst>
            </p:cNvPr>
            <p:cNvCxnSpPr>
              <a:cxnSpLocks/>
              <a:stCxn id="209" idx="6"/>
              <a:endCxn id="247" idx="2"/>
            </p:cNvCxnSpPr>
            <p:nvPr/>
          </p:nvCxnSpPr>
          <p:spPr>
            <a:xfrm flipH="1" flipV="1">
              <a:off x="10391212" y="3951345"/>
              <a:ext cx="1001128" cy="780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0609141-76F9-4EE0-A192-B9B5556D4511}"/>
                </a:ext>
              </a:extLst>
            </p:cNvPr>
            <p:cNvCxnSpPr>
              <a:cxnSpLocks/>
              <a:stCxn id="210" idx="6"/>
              <a:endCxn id="247" idx="2"/>
            </p:cNvCxnSpPr>
            <p:nvPr/>
          </p:nvCxnSpPr>
          <p:spPr>
            <a:xfrm flipH="1" flipV="1">
              <a:off x="10391212" y="3951345"/>
              <a:ext cx="1001128" cy="484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F7D50D8-E536-45DB-A3C0-C464D2C35B09}"/>
                </a:ext>
              </a:extLst>
            </p:cNvPr>
            <p:cNvCxnSpPr>
              <a:cxnSpLocks/>
              <a:stCxn id="209" idx="6"/>
              <a:endCxn id="248" idx="2"/>
            </p:cNvCxnSpPr>
            <p:nvPr/>
          </p:nvCxnSpPr>
          <p:spPr>
            <a:xfrm flipH="1" flipV="1">
              <a:off x="10391212" y="3645066"/>
              <a:ext cx="1001128" cy="1086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077FACB-59DC-40F3-9DA1-BE6C395333E7}"/>
                </a:ext>
              </a:extLst>
            </p:cNvPr>
            <p:cNvCxnSpPr>
              <a:cxnSpLocks/>
              <a:stCxn id="210" idx="6"/>
              <a:endCxn id="248" idx="2"/>
            </p:cNvCxnSpPr>
            <p:nvPr/>
          </p:nvCxnSpPr>
          <p:spPr>
            <a:xfrm flipH="1" flipV="1">
              <a:off x="10391212" y="3645066"/>
              <a:ext cx="1001128" cy="790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009A86E-FE16-4BB4-87E9-771DF13AB8CF}"/>
                </a:ext>
              </a:extLst>
            </p:cNvPr>
            <p:cNvCxnSpPr>
              <a:cxnSpLocks/>
              <a:stCxn id="211" idx="6"/>
              <a:endCxn id="247" idx="2"/>
            </p:cNvCxnSpPr>
            <p:nvPr/>
          </p:nvCxnSpPr>
          <p:spPr>
            <a:xfrm flipH="1">
              <a:off x="10391212" y="3182289"/>
              <a:ext cx="1001128" cy="76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59DE523-F437-445B-9413-F678A0C61844}"/>
                </a:ext>
              </a:extLst>
            </p:cNvPr>
            <p:cNvSpPr txBox="1"/>
            <p:nvPr/>
          </p:nvSpPr>
          <p:spPr>
            <a:xfrm rot="5400000">
              <a:off x="11169948" y="3579004"/>
              <a:ext cx="8409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DD66750-5D45-4798-85E6-29248C6465C4}"/>
                </a:ext>
              </a:extLst>
            </p:cNvPr>
            <p:cNvGrpSpPr/>
            <p:nvPr/>
          </p:nvGrpSpPr>
          <p:grpSpPr>
            <a:xfrm>
              <a:off x="9273570" y="3957902"/>
              <a:ext cx="351226" cy="719424"/>
              <a:chOff x="3130135" y="3090516"/>
              <a:chExt cx="616978" cy="1263770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97869386-87EB-4B92-BB35-45C695DC4B53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ED04CC7F-E42A-4AFB-B253-58EC5A6A9CC2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9A4A453A-6A19-4464-93A7-6EB09229547F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B1CC57E-5B0E-4E27-AA7B-2E390170ED72}"/>
                </a:ext>
              </a:extLst>
            </p:cNvPr>
            <p:cNvCxnSpPr>
              <a:cxnSpLocks/>
              <a:stCxn id="193" idx="6"/>
              <a:endCxn id="244" idx="2"/>
            </p:cNvCxnSpPr>
            <p:nvPr/>
          </p:nvCxnSpPr>
          <p:spPr>
            <a:xfrm>
              <a:off x="8763554" y="2888066"/>
              <a:ext cx="562409" cy="1273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A360E7A-83A0-4B64-851F-93157B414BEB}"/>
                </a:ext>
              </a:extLst>
            </p:cNvPr>
            <p:cNvCxnSpPr>
              <a:cxnSpLocks/>
              <a:stCxn id="193" idx="6"/>
              <a:endCxn id="245" idx="2"/>
            </p:cNvCxnSpPr>
            <p:nvPr/>
          </p:nvCxnSpPr>
          <p:spPr>
            <a:xfrm>
              <a:off x="8763554" y="2888066"/>
              <a:ext cx="562409" cy="1579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AAA504-0011-4316-A4CC-3A9D43DEB0A2}"/>
                </a:ext>
              </a:extLst>
            </p:cNvPr>
            <p:cNvCxnSpPr>
              <a:cxnSpLocks/>
              <a:stCxn id="194" idx="6"/>
              <a:endCxn id="245" idx="2"/>
            </p:cNvCxnSpPr>
            <p:nvPr/>
          </p:nvCxnSpPr>
          <p:spPr>
            <a:xfrm>
              <a:off x="8763554" y="3183914"/>
              <a:ext cx="562409" cy="1284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04108DB-1E94-42FC-B3F2-40A3CB11C5AC}"/>
                </a:ext>
              </a:extLst>
            </p:cNvPr>
            <p:cNvCxnSpPr>
              <a:cxnSpLocks/>
              <a:stCxn id="194" idx="6"/>
              <a:endCxn id="244" idx="2"/>
            </p:cNvCxnSpPr>
            <p:nvPr/>
          </p:nvCxnSpPr>
          <p:spPr>
            <a:xfrm>
              <a:off x="8763554" y="3183914"/>
              <a:ext cx="562409" cy="97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407AA5A-AB06-44EC-9F3C-EEE9AF418EAB}"/>
                </a:ext>
              </a:extLst>
            </p:cNvPr>
            <p:cNvCxnSpPr>
              <a:cxnSpLocks/>
              <a:stCxn id="195" idx="6"/>
              <a:endCxn id="244" idx="2"/>
            </p:cNvCxnSpPr>
            <p:nvPr/>
          </p:nvCxnSpPr>
          <p:spPr>
            <a:xfrm flipV="1">
              <a:off x="8763554" y="4161749"/>
              <a:ext cx="562409" cy="273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5D57592-07ED-4B5D-93CD-020B02801C23}"/>
                </a:ext>
              </a:extLst>
            </p:cNvPr>
            <p:cNvCxnSpPr>
              <a:cxnSpLocks/>
              <a:stCxn id="195" idx="6"/>
              <a:endCxn id="245" idx="2"/>
            </p:cNvCxnSpPr>
            <p:nvPr/>
          </p:nvCxnSpPr>
          <p:spPr>
            <a:xfrm>
              <a:off x="8763554" y="4435050"/>
              <a:ext cx="562409" cy="32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F8A2C31-9207-44D8-8AAF-E6623550DA78}"/>
                </a:ext>
              </a:extLst>
            </p:cNvPr>
            <p:cNvCxnSpPr>
              <a:cxnSpLocks/>
              <a:stCxn id="196" idx="6"/>
              <a:endCxn id="244" idx="2"/>
            </p:cNvCxnSpPr>
            <p:nvPr/>
          </p:nvCxnSpPr>
          <p:spPr>
            <a:xfrm flipV="1">
              <a:off x="8763554" y="4161749"/>
              <a:ext cx="562409" cy="569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9B9009E-3789-48B4-838B-4D3F749BB56C}"/>
                </a:ext>
              </a:extLst>
            </p:cNvPr>
            <p:cNvCxnSpPr>
              <a:cxnSpLocks/>
              <a:stCxn id="196" idx="6"/>
              <a:endCxn id="245" idx="2"/>
            </p:cNvCxnSpPr>
            <p:nvPr/>
          </p:nvCxnSpPr>
          <p:spPr>
            <a:xfrm flipV="1">
              <a:off x="8763554" y="4468028"/>
              <a:ext cx="562409" cy="26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E2BB361-81D6-4CD1-AD23-DCA5261C77EC}"/>
                    </a:ext>
                  </a:extLst>
                </p:cNvPr>
                <p:cNvSpPr txBox="1"/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E2BB361-81D6-4CD1-AD23-DCA5261C77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BF224232-265E-4302-AD3A-CD5B2DF0D776}"/>
                    </a:ext>
                  </a:extLst>
                </p:cNvPr>
                <p:cNvSpPr txBox="1"/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BF224232-265E-4302-AD3A-CD5B2DF0D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E67383A0-67DA-4CED-8021-DC0346C675EC}"/>
                    </a:ext>
                  </a:extLst>
                </p:cNvPr>
                <p:cNvSpPr txBox="1"/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E67383A0-67DA-4CED-8021-DC0346C675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4615" r="-2674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2D2AF57A-4560-4DDF-BEDB-C94E4F3096B1}"/>
                </a:ext>
              </a:extLst>
            </p:cNvPr>
            <p:cNvSpPr txBox="1"/>
            <p:nvPr/>
          </p:nvSpPr>
          <p:spPr>
            <a:xfrm rot="5400000">
              <a:off x="8387815" y="3468681"/>
              <a:ext cx="690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C7B4AAD8-7C8B-4327-A5F8-7C6142EB35CD}"/>
                </a:ext>
              </a:extLst>
            </p:cNvPr>
            <p:cNvSpPr/>
            <p:nvPr/>
          </p:nvSpPr>
          <p:spPr>
            <a:xfrm>
              <a:off x="8374273" y="2384355"/>
              <a:ext cx="1375152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AA81662-76A2-45BF-8F44-B4202B72670D}"/>
                </a:ext>
              </a:extLst>
            </p:cNvPr>
            <p:cNvSpPr/>
            <p:nvPr/>
          </p:nvSpPr>
          <p:spPr>
            <a:xfrm>
              <a:off x="9888494" y="2384355"/>
              <a:ext cx="1907265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FCE338F8-2435-418F-9021-924FFFF585EE}"/>
                    </a:ext>
                  </a:extLst>
                </p:cNvPr>
                <p:cNvSpPr txBox="1"/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FCE338F8-2435-418F-9021-924FFFF58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149" r="-72414" b="-1846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AB23CD98-98C2-42D1-AF38-B43A2B141047}"/>
                    </a:ext>
                  </a:extLst>
                </p:cNvPr>
                <p:cNvSpPr txBox="1"/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AB23CD98-98C2-42D1-AF38-B43A2B1410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1149" r="-73563" b="-1818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30247F72-3032-43F9-A0A1-18268202D469}"/>
                    </a:ext>
                  </a:extLst>
                </p:cNvPr>
                <p:cNvSpPr txBox="1"/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fr-CH" sz="1600" b="1" i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CH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16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30247F72-3032-43F9-A0A1-18268202D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blipFill>
                  <a:blip r:embed="rId8"/>
                  <a:stretch>
                    <a:fillRect b="-7216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FD193E35-9FE4-4976-8126-21EB66695E7F}"/>
                    </a:ext>
                  </a:extLst>
                </p:cNvPr>
                <p:cNvSpPr txBox="1"/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𝐄𝐧𝐜𝐨𝐝𝐞𝐫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FD193E35-9FE4-4976-8126-21EB66695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163" r="-12558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1704FDB3-2A91-46CD-88FD-467C369F9F35}"/>
                    </a:ext>
                  </a:extLst>
                </p:cNvPr>
                <p:cNvSpPr txBox="1"/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𝐃𝐞𝐜𝐨𝐝𝐞𝐫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1704FDB3-2A91-46CD-88FD-467C369F9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blipFill>
                  <a:blip r:embed="rId10"/>
                  <a:stretch>
                    <a:fillRect l="-1163" r="-12790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9FB4EC2-55B5-4D96-948B-84B7CDF1EA90}"/>
                </a:ext>
              </a:extLst>
            </p:cNvPr>
            <p:cNvCxnSpPr>
              <a:cxnSpLocks/>
              <a:stCxn id="212" idx="6"/>
              <a:endCxn id="248" idx="2"/>
            </p:cNvCxnSpPr>
            <p:nvPr/>
          </p:nvCxnSpPr>
          <p:spPr>
            <a:xfrm flipH="1">
              <a:off x="10391212" y="2886441"/>
              <a:ext cx="1001128" cy="7586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510D6B1-0506-446A-949D-8123A83471B2}"/>
                </a:ext>
              </a:extLst>
            </p:cNvPr>
            <p:cNvCxnSpPr>
              <a:cxnSpLocks/>
              <a:stCxn id="212" idx="6"/>
              <a:endCxn id="247" idx="2"/>
            </p:cNvCxnSpPr>
            <p:nvPr/>
          </p:nvCxnSpPr>
          <p:spPr>
            <a:xfrm flipH="1">
              <a:off x="10391212" y="2886441"/>
              <a:ext cx="1001128" cy="10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098CE92-2C58-4F97-A86C-4906EBF84093}"/>
                </a:ext>
              </a:extLst>
            </p:cNvPr>
            <p:cNvCxnSpPr>
              <a:cxnSpLocks/>
              <a:stCxn id="211" idx="6"/>
              <a:endCxn id="248" idx="2"/>
            </p:cNvCxnSpPr>
            <p:nvPr/>
          </p:nvCxnSpPr>
          <p:spPr>
            <a:xfrm flipH="1">
              <a:off x="10391212" y="3182289"/>
              <a:ext cx="1001128" cy="4627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AB61DF-2B5D-49B4-8538-313F54702795}"/>
                  </a:ext>
                </a:extLst>
              </p:cNvPr>
              <p:cNvSpPr/>
              <p:nvPr/>
            </p:nvSpPr>
            <p:spPr>
              <a:xfrm>
                <a:off x="2102392" y="4454489"/>
                <a:ext cx="1650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fr-CH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CH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CH" sz="2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CH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fr-CH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sSup>
                        <m:sSupPr>
                          <m:ctrlPr>
                            <a:rPr lang="fr-CH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CH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fr-CH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H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AB61DF-2B5D-49B4-8538-313F54702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392" y="4454489"/>
                <a:ext cx="1650131" cy="400110"/>
              </a:xfrm>
              <a:prstGeom prst="rect">
                <a:avLst/>
              </a:prstGeom>
              <a:blipFill>
                <a:blip r:embed="rId11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22EAC5-6826-4A83-8FB4-B80C02D06E96}"/>
                  </a:ext>
                </a:extLst>
              </p:cNvPr>
              <p:cNvSpPr/>
              <p:nvPr/>
            </p:nvSpPr>
            <p:spPr>
              <a:xfrm>
                <a:off x="4653324" y="4454489"/>
                <a:ext cx="20473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fr-CH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CH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fr-CH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CH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CH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fr-CH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CH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922EAC5-6826-4A83-8FB4-B80C02D06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324" y="4454489"/>
                <a:ext cx="204735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FB0AB1-410D-4D2C-826B-649754758673}"/>
              </a:ext>
            </a:extLst>
          </p:cNvPr>
          <p:cNvCxnSpPr>
            <a:cxnSpLocks/>
          </p:cNvCxnSpPr>
          <p:nvPr/>
        </p:nvCxnSpPr>
        <p:spPr>
          <a:xfrm>
            <a:off x="3752523" y="4664263"/>
            <a:ext cx="802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6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F61AD1C8-38AB-4C35-8513-F4EEF89821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76" y="1557016"/>
            <a:ext cx="4416301" cy="4234184"/>
          </a:xfrm>
          <a:prstGeom prst="rect">
            <a:avLst/>
          </a:prstGeom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35948FC1-80FE-40F8-BE29-DA71021F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413" y="883916"/>
            <a:ext cx="2709425" cy="673100"/>
          </a:xfrm>
        </p:spPr>
        <p:txBody>
          <a:bodyPr>
            <a:normAutofit/>
          </a:bodyPr>
          <a:lstStyle/>
          <a:p>
            <a:r>
              <a:rPr lang="fr-CH" sz="3000" u="sng"/>
              <a:t>Autoencoder</a:t>
            </a:r>
            <a:endParaRPr lang="en-CH" sz="3000" u="sng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B7CA4AAE-A0B8-44EF-97A2-3E539CCC7E69}"/>
              </a:ext>
            </a:extLst>
          </p:cNvPr>
          <p:cNvSpPr txBox="1">
            <a:spLocks/>
          </p:cNvSpPr>
          <p:nvPr/>
        </p:nvSpPr>
        <p:spPr>
          <a:xfrm>
            <a:off x="6633714" y="883916"/>
            <a:ext cx="4780275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CH" sz="3000" u="sng"/>
              <a:t>Variational Autoencoder</a:t>
            </a:r>
            <a:endParaRPr lang="en-CH" sz="3000" u="s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078EF-3949-4841-AB4B-C4641B8088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4" y="1576066"/>
            <a:ext cx="4434849" cy="4251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2EEBD7-4791-4E84-97F8-DC15E988F008}"/>
              </a:ext>
            </a:extLst>
          </p:cNvPr>
          <p:cNvSpPr txBox="1"/>
          <p:nvPr/>
        </p:nvSpPr>
        <p:spPr>
          <a:xfrm>
            <a:off x="3256401" y="4746986"/>
            <a:ext cx="631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000"/>
              <a:t>z</a:t>
            </a:r>
            <a:r>
              <a:rPr lang="fr-CH" sz="3000" baseline="-25000"/>
              <a:t>1</a:t>
            </a:r>
            <a:endParaRPr lang="en-CH" sz="3000" baseline="-25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237EF-BC53-4969-A405-A60AF88D4660}"/>
              </a:ext>
            </a:extLst>
          </p:cNvPr>
          <p:cNvSpPr txBox="1"/>
          <p:nvPr/>
        </p:nvSpPr>
        <p:spPr>
          <a:xfrm>
            <a:off x="1134603" y="2875002"/>
            <a:ext cx="631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000"/>
              <a:t>z</a:t>
            </a:r>
            <a:r>
              <a:rPr lang="fr-CH" sz="3000" baseline="-25000"/>
              <a:t>2</a:t>
            </a:r>
            <a:endParaRPr lang="en-CH" sz="3000" baseline="-25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93691-CE13-4191-82C1-3D2AAEFB0E59}"/>
              </a:ext>
            </a:extLst>
          </p:cNvPr>
          <p:cNvSpPr txBox="1"/>
          <p:nvPr/>
        </p:nvSpPr>
        <p:spPr>
          <a:xfrm>
            <a:off x="8208524" y="4727936"/>
            <a:ext cx="631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000"/>
              <a:t>z</a:t>
            </a:r>
            <a:r>
              <a:rPr lang="fr-CH" sz="3000" baseline="-25000"/>
              <a:t>1</a:t>
            </a:r>
            <a:endParaRPr lang="en-CH" sz="3000" baseline="-25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CAAC7-6279-4C17-8720-D316A4DD55C3}"/>
              </a:ext>
            </a:extLst>
          </p:cNvPr>
          <p:cNvSpPr txBox="1"/>
          <p:nvPr/>
        </p:nvSpPr>
        <p:spPr>
          <a:xfrm>
            <a:off x="6383796" y="2875002"/>
            <a:ext cx="631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000"/>
              <a:t>z</a:t>
            </a:r>
            <a:r>
              <a:rPr lang="fr-CH" sz="3000" baseline="-25000"/>
              <a:t>2</a:t>
            </a:r>
            <a:endParaRPr lang="en-CH" sz="3000" baseline="-25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9A2637-837F-474C-AD27-9078E08308F2}"/>
              </a:ext>
            </a:extLst>
          </p:cNvPr>
          <p:cNvSpPr txBox="1"/>
          <p:nvPr/>
        </p:nvSpPr>
        <p:spPr>
          <a:xfrm>
            <a:off x="2456910" y="5591145"/>
            <a:ext cx="2230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000" baseline="-25000"/>
              <a:t>MNIST  Digit</a:t>
            </a:r>
            <a:endParaRPr lang="en-CH" sz="3000" baseline="-25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35261-8DD7-45F2-8CAC-C8DBE8E8E6FE}"/>
              </a:ext>
            </a:extLst>
          </p:cNvPr>
          <p:cNvSpPr txBox="1"/>
          <p:nvPr/>
        </p:nvSpPr>
        <p:spPr>
          <a:xfrm>
            <a:off x="7313406" y="5591145"/>
            <a:ext cx="2421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000" baseline="-25000"/>
              <a:t>MNIST  Digit</a:t>
            </a:r>
            <a:endParaRPr lang="en-CH" sz="3000" baseline="-25000"/>
          </a:p>
        </p:txBody>
      </p:sp>
    </p:spTree>
    <p:extLst>
      <p:ext uri="{BB962C8B-B14F-4D97-AF65-F5344CB8AC3E}">
        <p14:creationId xmlns:p14="http://schemas.microsoft.com/office/powerpoint/2010/main" val="180615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B26D73-5DD6-4B89-BEA8-F85E7D530D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4" y="1576066"/>
            <a:ext cx="4434849" cy="4251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E0C581-7EE1-4C29-9CDC-5A2D8A0A92E9}"/>
              </a:ext>
            </a:extLst>
          </p:cNvPr>
          <p:cNvSpPr/>
          <p:nvPr/>
        </p:nvSpPr>
        <p:spPr>
          <a:xfrm>
            <a:off x="7980218" y="2653145"/>
            <a:ext cx="1018309" cy="1011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8E04C-62FF-42A8-9D2D-7BEE84306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2" y="1289266"/>
            <a:ext cx="4780275" cy="47505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D3A984-B536-4E56-B731-3E9C112F6BEF}"/>
              </a:ext>
            </a:extLst>
          </p:cNvPr>
          <p:cNvCxnSpPr/>
          <p:nvPr/>
        </p:nvCxnSpPr>
        <p:spPr>
          <a:xfrm flipH="1" flipV="1">
            <a:off x="5662227" y="1289266"/>
            <a:ext cx="2317991" cy="1363879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356188-1A2C-4480-9050-C50647969F3B}"/>
              </a:ext>
            </a:extLst>
          </p:cNvPr>
          <p:cNvCxnSpPr>
            <a:cxnSpLocks/>
          </p:cNvCxnSpPr>
          <p:nvPr/>
        </p:nvCxnSpPr>
        <p:spPr>
          <a:xfrm flipH="1">
            <a:off x="5662227" y="3664526"/>
            <a:ext cx="2317991" cy="2309558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860481E-8136-463C-8A04-760C18ACAF41}"/>
              </a:ext>
            </a:extLst>
          </p:cNvPr>
          <p:cNvSpPr txBox="1">
            <a:spLocks/>
          </p:cNvSpPr>
          <p:nvPr/>
        </p:nvSpPr>
        <p:spPr>
          <a:xfrm>
            <a:off x="6633714" y="883916"/>
            <a:ext cx="4780275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CH" sz="3000" u="sng"/>
              <a:t>Variational Autoencoder</a:t>
            </a:r>
            <a:endParaRPr lang="en-CH" sz="3000" u="sn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A5F3F8-559A-46BA-A0AC-7B9B5578262B}"/>
              </a:ext>
            </a:extLst>
          </p:cNvPr>
          <p:cNvSpPr txBox="1"/>
          <p:nvPr/>
        </p:nvSpPr>
        <p:spPr>
          <a:xfrm>
            <a:off x="8208524" y="4727936"/>
            <a:ext cx="631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000"/>
              <a:t>z</a:t>
            </a:r>
            <a:r>
              <a:rPr lang="fr-CH" sz="3000" baseline="-25000"/>
              <a:t>1</a:t>
            </a:r>
            <a:endParaRPr lang="en-CH" sz="3000" baseline="-25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4A21-18D2-41AF-A29E-9C8AC5957E53}"/>
              </a:ext>
            </a:extLst>
          </p:cNvPr>
          <p:cNvSpPr txBox="1"/>
          <p:nvPr/>
        </p:nvSpPr>
        <p:spPr>
          <a:xfrm>
            <a:off x="6383796" y="2875002"/>
            <a:ext cx="631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000"/>
              <a:t>z</a:t>
            </a:r>
            <a:r>
              <a:rPr lang="fr-CH" sz="3000" baseline="-25000"/>
              <a:t>2</a:t>
            </a:r>
            <a:endParaRPr lang="en-CH" sz="3000" baseline="-25000"/>
          </a:p>
        </p:txBody>
      </p:sp>
    </p:spTree>
    <p:extLst>
      <p:ext uri="{BB962C8B-B14F-4D97-AF65-F5344CB8AC3E}">
        <p14:creationId xmlns:p14="http://schemas.microsoft.com/office/powerpoint/2010/main" val="127223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9C39CF-E9A5-439E-AB30-67914608F5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24" y="1576066"/>
            <a:ext cx="4434849" cy="4251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E0C581-7EE1-4C29-9CDC-5A2D8A0A92E9}"/>
              </a:ext>
            </a:extLst>
          </p:cNvPr>
          <p:cNvSpPr/>
          <p:nvPr/>
        </p:nvSpPr>
        <p:spPr>
          <a:xfrm>
            <a:off x="9029700" y="3693158"/>
            <a:ext cx="967740" cy="1000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EB7E6-C3C2-464F-9C54-7EE663EB9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2" y="1289266"/>
            <a:ext cx="4780275" cy="47505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799B78-EBC4-4099-B9AF-61CC70F11F3F}"/>
              </a:ext>
            </a:extLst>
          </p:cNvPr>
          <p:cNvCxnSpPr/>
          <p:nvPr/>
        </p:nvCxnSpPr>
        <p:spPr>
          <a:xfrm flipH="1" flipV="1">
            <a:off x="5662227" y="1289266"/>
            <a:ext cx="3367473" cy="240389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A9FA48-4966-4474-AEED-A5EBF4E4EC16}"/>
              </a:ext>
            </a:extLst>
          </p:cNvPr>
          <p:cNvCxnSpPr>
            <a:cxnSpLocks/>
          </p:cNvCxnSpPr>
          <p:nvPr/>
        </p:nvCxnSpPr>
        <p:spPr>
          <a:xfrm flipH="1">
            <a:off x="5662227" y="4693920"/>
            <a:ext cx="3367473" cy="128016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F24709B-F915-4AF9-A4F8-88B421AAAB2B}"/>
              </a:ext>
            </a:extLst>
          </p:cNvPr>
          <p:cNvSpPr txBox="1">
            <a:spLocks/>
          </p:cNvSpPr>
          <p:nvPr/>
        </p:nvSpPr>
        <p:spPr>
          <a:xfrm>
            <a:off x="6633714" y="883916"/>
            <a:ext cx="4780275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CH" sz="3000" u="sng"/>
              <a:t>Variational Autoencoder</a:t>
            </a:r>
            <a:endParaRPr lang="en-CH" sz="3000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AF2339-EEBC-4125-A84B-E38145BA667D}"/>
              </a:ext>
            </a:extLst>
          </p:cNvPr>
          <p:cNvSpPr txBox="1"/>
          <p:nvPr/>
        </p:nvSpPr>
        <p:spPr>
          <a:xfrm>
            <a:off x="8208524" y="4727936"/>
            <a:ext cx="631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000"/>
              <a:t>z</a:t>
            </a:r>
            <a:r>
              <a:rPr lang="fr-CH" sz="3000" baseline="-25000"/>
              <a:t>1</a:t>
            </a:r>
            <a:endParaRPr lang="en-CH" sz="3000" baseline="-25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76AC02-340D-4366-90FF-F96B5B68ED8F}"/>
              </a:ext>
            </a:extLst>
          </p:cNvPr>
          <p:cNvSpPr txBox="1"/>
          <p:nvPr/>
        </p:nvSpPr>
        <p:spPr>
          <a:xfrm>
            <a:off x="6383796" y="2875002"/>
            <a:ext cx="631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000"/>
              <a:t>z</a:t>
            </a:r>
            <a:r>
              <a:rPr lang="fr-CH" sz="3000" baseline="-25000"/>
              <a:t>2</a:t>
            </a:r>
            <a:endParaRPr lang="en-CH" sz="3000" baseline="-25000"/>
          </a:p>
        </p:txBody>
      </p:sp>
    </p:spTree>
    <p:extLst>
      <p:ext uri="{BB962C8B-B14F-4D97-AF65-F5344CB8AC3E}">
        <p14:creationId xmlns:p14="http://schemas.microsoft.com/office/powerpoint/2010/main" val="2083015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B66D-E805-4D3A-B282-378075DB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Recurrent Neural Network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8013152"/>
                  </p:ext>
                </p:extLst>
              </p:nvPr>
            </p:nvGraphicFramePr>
            <p:xfrm>
              <a:off x="568788" y="2103120"/>
              <a:ext cx="6870700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forget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output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modulation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anh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memory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hidden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func>
                                  <m:func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H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8013152"/>
                  </p:ext>
                </p:extLst>
              </p:nvPr>
            </p:nvGraphicFramePr>
            <p:xfrm>
              <a:off x="568788" y="2103120"/>
              <a:ext cx="6870700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r="-184848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r="-49512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184848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t="-100000" r="-495122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t="-100000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t="-200000" r="-184848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t="-200000" r="-495122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t="-20000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t="-269118" r="-184848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t="-269118" r="-495122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t="-269118" b="-17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t="-411475" r="-18484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t="-411475" r="-4951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t="-41147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t="-511475" r="-1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t="-511475" r="-495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t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6624B7-71D0-4E07-966F-A6DBB47FCD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90" y="2130284"/>
            <a:ext cx="3578809" cy="2100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3B05970-1F5D-4338-B79F-92DFB347E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4793702"/>
                <a:ext cx="10058400" cy="1744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fr-CH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fr-CH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H"/>
                  <a:t> concatenation of a and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i="0">
                        <a:latin typeface="Cambria Math" panose="02040503050406030204" pitchFamily="18" charset="0"/>
                      </a:rPr>
                      <m:t>a</m:t>
                    </m:r>
                    <m:r>
                      <a:rPr lang="fr-CH" i="0">
                        <a:latin typeface="Cambria Math" panose="02040503050406030204" pitchFamily="18" charset="0"/>
                      </a:rPr>
                      <m:t> . 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H"/>
                  <a:t> dot product of a and b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fr-CH" i="0"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fr-CH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H"/>
                  <a:t> element wise product of a and b </a:t>
                </a:r>
              </a:p>
              <a:p>
                <a:endParaRPr lang="fr-CH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3B05970-1F5D-4338-B79F-92DFB347E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793702"/>
                <a:ext cx="10058400" cy="1744258"/>
              </a:xfrm>
              <a:prstGeom prst="rect">
                <a:avLst/>
              </a:prstGeom>
              <a:blipFill>
                <a:blip r:embed="rId5"/>
                <a:stretch>
                  <a:fillRect l="-424" t="-17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09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B66D-E805-4D3A-B282-378075DB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Recurrent Neural Network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5891521"/>
                  </p:ext>
                </p:extLst>
              </p:nvPr>
            </p:nvGraphicFramePr>
            <p:xfrm>
              <a:off x="568788" y="2103120"/>
              <a:ext cx="6870700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forget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output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modulation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anh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memory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hidden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func>
                                  <m:func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H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5891521"/>
                  </p:ext>
                </p:extLst>
              </p:nvPr>
            </p:nvGraphicFramePr>
            <p:xfrm>
              <a:off x="568788" y="2103120"/>
              <a:ext cx="6870700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r="-184848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r="-49512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184848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100000" r="-495122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100000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184848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200000" r="-495122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20000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269118" r="-184848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269118" r="-495122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269118" b="-17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411475" r="-18484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411475" r="-4951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41147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511475" r="-1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511475" r="-495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6624B7-71D0-4E07-966F-A6DBB47FCD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90" y="2130284"/>
            <a:ext cx="3578809" cy="21006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D84E5F-BD64-4399-B678-C14365C5F566}"/>
              </a:ext>
            </a:extLst>
          </p:cNvPr>
          <p:cNvSpPr txBox="1">
            <a:spLocks/>
          </p:cNvSpPr>
          <p:nvPr/>
        </p:nvSpPr>
        <p:spPr>
          <a:xfrm>
            <a:off x="1066800" y="4793702"/>
            <a:ext cx="10058400" cy="1744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>
                <a:solidFill>
                  <a:srgbClr val="FF0000"/>
                </a:solidFill>
              </a:rPr>
              <a:t>W</a:t>
            </a:r>
            <a:r>
              <a:rPr lang="fr-CH"/>
              <a:t> and </a:t>
            </a:r>
            <a:r>
              <a:rPr lang="fr-CH">
                <a:solidFill>
                  <a:srgbClr val="FF0000"/>
                </a:solidFill>
              </a:rPr>
              <a:t>b</a:t>
            </a:r>
            <a:r>
              <a:rPr lang="fr-CH"/>
              <a:t> are trainable parameters</a:t>
            </a:r>
          </a:p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389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4492-9A29-43B4-A27A-1805A2AE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Outline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5C87-7FC1-4905-9746-965B431FD4A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3DED1"/>
          </a:solidFill>
        </p:spPr>
        <p:txBody>
          <a:bodyPr/>
          <a:lstStyle/>
          <a:p>
            <a:r>
              <a:rPr lang="fr-CH"/>
              <a:t>Introduction</a:t>
            </a:r>
          </a:p>
          <a:p>
            <a:r>
              <a:rPr lang="fr-CH"/>
              <a:t>Background</a:t>
            </a:r>
          </a:p>
          <a:p>
            <a:r>
              <a:rPr lang="fr-CH"/>
              <a:t>Variational Recurrent Neural Network</a:t>
            </a:r>
          </a:p>
          <a:p>
            <a:r>
              <a:rPr lang="fr-CH"/>
              <a:t>Experiments</a:t>
            </a:r>
          </a:p>
          <a:p>
            <a:r>
              <a:rPr lang="fr-CH"/>
              <a:t>Conclusion</a:t>
            </a:r>
          </a:p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5733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B66D-E805-4D3A-B282-378075DB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Recurrent Neural Network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5523818"/>
                  </p:ext>
                </p:extLst>
              </p:nvPr>
            </p:nvGraphicFramePr>
            <p:xfrm>
              <a:off x="568788" y="2103120"/>
              <a:ext cx="6870700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forget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8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output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modulation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anh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memory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hidden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func>
                                  <m:func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H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5523818"/>
                  </p:ext>
                </p:extLst>
              </p:nvPr>
            </p:nvGraphicFramePr>
            <p:xfrm>
              <a:off x="568788" y="2103120"/>
              <a:ext cx="6870700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r="-184848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r="-49512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184848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100000" r="-495122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100000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184848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200000" r="-495122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20000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269118" r="-184848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269118" r="-495122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269118" b="-17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411475" r="-18484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411475" r="-4951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41147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511475" r="-1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511475" r="-495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6624B7-71D0-4E07-966F-A6DBB47FCD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90" y="2130284"/>
            <a:ext cx="3578809" cy="2100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1D84E5F-BD64-4399-B678-C14365C5F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4793702"/>
                <a:ext cx="10058400" cy="1744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H">
                    <a:solidFill>
                      <a:srgbClr val="FF0000"/>
                    </a:solidFill>
                  </a:rPr>
                  <a:t>W</a:t>
                </a:r>
                <a:r>
                  <a:rPr lang="fr-CH"/>
                  <a:t> and </a:t>
                </a:r>
                <a:r>
                  <a:rPr lang="fr-CH">
                    <a:solidFill>
                      <a:srgbClr val="FF0000"/>
                    </a:solidFill>
                  </a:rPr>
                  <a:t>b</a:t>
                </a:r>
                <a:r>
                  <a:rPr lang="fr-CH"/>
                  <a:t> are trainable parameters.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fr-CH"/>
                  <a:t> (sigmoid) controls the flow of information. Updates to units are regulated by the gates.</a:t>
                </a:r>
              </a:p>
              <a:p>
                <a:endParaRPr lang="fr-CH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1D84E5F-BD64-4399-B678-C14365C5F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793702"/>
                <a:ext cx="10058400" cy="1744258"/>
              </a:xfrm>
              <a:prstGeom prst="rect">
                <a:avLst/>
              </a:prstGeom>
              <a:blipFill>
                <a:blip r:embed="rId4"/>
                <a:stretch>
                  <a:fillRect l="-424" t="-17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53455D6-EB85-43A9-ADF0-2FAA6536DC87}"/>
              </a:ext>
            </a:extLst>
          </p:cNvPr>
          <p:cNvSpPr/>
          <p:nvPr/>
        </p:nvSpPr>
        <p:spPr>
          <a:xfrm>
            <a:off x="6903720" y="5204460"/>
            <a:ext cx="535768" cy="312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3946D-9924-4127-9E0D-9A519EAC5464}"/>
              </a:ext>
            </a:extLst>
          </p:cNvPr>
          <p:cNvSpPr/>
          <p:nvPr/>
        </p:nvSpPr>
        <p:spPr>
          <a:xfrm>
            <a:off x="3116580" y="3619500"/>
            <a:ext cx="2316480" cy="752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23229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B66D-E805-4D3A-B282-378075DB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Recurrent Neural Network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0075197"/>
                  </p:ext>
                </p:extLst>
              </p:nvPr>
            </p:nvGraphicFramePr>
            <p:xfrm>
              <a:off x="568788" y="2103120"/>
              <a:ext cx="6870700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Encoder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forget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output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modulation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anh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memory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hidden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func>
                                  <m:func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H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0075197"/>
                  </p:ext>
                </p:extLst>
              </p:nvPr>
            </p:nvGraphicFramePr>
            <p:xfrm>
              <a:off x="568788" y="2103120"/>
              <a:ext cx="6870700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r="-184848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r="-49512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184848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100000" r="-495122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100000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184848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200000" r="-495122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20000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269118" r="-184848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269118" r="-495122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269118" b="-17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411475" r="-18484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411475" r="-4951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41147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511475" r="-1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511475" r="-495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6624B7-71D0-4E07-966F-A6DBB47FCD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90" y="2130284"/>
            <a:ext cx="3578809" cy="2100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1D84E5F-BD64-4399-B678-C14365C5F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4793702"/>
                <a:ext cx="10058400" cy="1744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H">
                    <a:solidFill>
                      <a:srgbClr val="FF0000"/>
                    </a:solidFill>
                  </a:rPr>
                  <a:t>W</a:t>
                </a:r>
                <a:r>
                  <a:rPr lang="fr-CH"/>
                  <a:t> and </a:t>
                </a:r>
                <a:r>
                  <a:rPr lang="fr-CH">
                    <a:solidFill>
                      <a:srgbClr val="FF0000"/>
                    </a:solidFill>
                  </a:rPr>
                  <a:t>b</a:t>
                </a:r>
                <a:r>
                  <a:rPr lang="fr-CH"/>
                  <a:t> are trainable parameters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fr-CH"/>
                  <a:t> (sigmoid) controls the flow of information. Updates to units are regulated by the gates.</a:t>
                </a:r>
              </a:p>
              <a:p>
                <a:r>
                  <a:rPr lang="fr-CH">
                    <a:solidFill>
                      <a:srgbClr val="0070C0"/>
                    </a:solidFill>
                  </a:rPr>
                  <a:t>Convolutional Encoder</a:t>
                </a:r>
                <a:r>
                  <a:rPr lang="fr-CH"/>
                  <a:t> needed when working with images</a:t>
                </a:r>
                <a:endParaRPr lang="en-CH"/>
              </a:p>
              <a:p>
                <a:endParaRPr lang="fr-CH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1D84E5F-BD64-4399-B678-C14365C5F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793702"/>
                <a:ext cx="10058400" cy="1744258"/>
              </a:xfrm>
              <a:prstGeom prst="rect">
                <a:avLst/>
              </a:prstGeom>
              <a:blipFill>
                <a:blip r:embed="rId4"/>
                <a:stretch>
                  <a:fillRect l="-424" t="-17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72BFB0F-9074-4A8B-8C02-83F92F79D7F1}"/>
              </a:ext>
            </a:extLst>
          </p:cNvPr>
          <p:cNvSpPr/>
          <p:nvPr/>
        </p:nvSpPr>
        <p:spPr>
          <a:xfrm>
            <a:off x="3116580" y="3619500"/>
            <a:ext cx="2316480" cy="752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32E39A-CA69-4AE6-839B-D11A3C536899}"/>
              </a:ext>
            </a:extLst>
          </p:cNvPr>
          <p:cNvSpPr/>
          <p:nvPr/>
        </p:nvSpPr>
        <p:spPr>
          <a:xfrm>
            <a:off x="6903720" y="5204460"/>
            <a:ext cx="535768" cy="312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836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B66D-E805-4D3A-B282-378075DB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Recurrent Neural Network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308770"/>
                  </p:ext>
                </p:extLst>
              </p:nvPr>
            </p:nvGraphicFramePr>
            <p:xfrm>
              <a:off x="568788" y="2103120"/>
              <a:ext cx="6870700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Encoder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forget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output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modulation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anh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memory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hidden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highlight>
                                          <a:srgbClr val="FF00FF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highlight>
                                          <a:srgbClr val="FF00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highlight>
                                          <a:srgbClr val="FF00FF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func>
                                  <m:func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H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308770"/>
                  </p:ext>
                </p:extLst>
              </p:nvPr>
            </p:nvGraphicFramePr>
            <p:xfrm>
              <a:off x="568788" y="2103120"/>
              <a:ext cx="6870700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r="-184848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r="-495122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184848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100000" r="-495122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100000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184848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200000" r="-495122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20000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269118" r="-184848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269118" r="-495122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269118" b="-17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411475" r="-18484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411475" r="-49512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41147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511475" r="-1848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1951" t="-511475" r="-495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222" t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46624B7-71D0-4E07-966F-A6DBB47FCD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90" y="2130284"/>
            <a:ext cx="3578809" cy="2100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1D84E5F-BD64-4399-B678-C14365C5F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4793702"/>
                <a:ext cx="10058400" cy="1744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H">
                    <a:solidFill>
                      <a:srgbClr val="FF0000"/>
                    </a:solidFill>
                  </a:rPr>
                  <a:t>W</a:t>
                </a:r>
                <a:r>
                  <a:rPr lang="fr-CH"/>
                  <a:t> and </a:t>
                </a:r>
                <a:r>
                  <a:rPr lang="fr-CH">
                    <a:solidFill>
                      <a:srgbClr val="FF0000"/>
                    </a:solidFill>
                  </a:rPr>
                  <a:t>b</a:t>
                </a:r>
                <a:r>
                  <a:rPr lang="fr-CH"/>
                  <a:t> are trainable parameters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fr-CH"/>
                  <a:t> (sigmoid) controls the flow of information. Updates to units are regulated by the gates.</a:t>
                </a:r>
              </a:p>
              <a:p>
                <a:r>
                  <a:rPr lang="fr-CH">
                    <a:solidFill>
                      <a:srgbClr val="0070C0"/>
                    </a:solidFill>
                  </a:rPr>
                  <a:t>Convolutional Encoder</a:t>
                </a:r>
                <a:r>
                  <a:rPr lang="fr-CH"/>
                  <a:t> needed when working with images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highlight>
                              <a:srgbClr val="FF00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CH">
                            <a:highlight>
                              <a:srgbClr val="FF00FF"/>
                            </a:highlight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CH">
                            <a:highlight>
                              <a:srgbClr val="FF00FF"/>
                            </a:highlight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fr-CH"/>
                  <a:t> hidden unit also used as output</a:t>
                </a:r>
                <a:endParaRPr lang="en-CH"/>
              </a:p>
              <a:p>
                <a:endParaRPr lang="fr-CH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1D84E5F-BD64-4399-B678-C14365C5F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793702"/>
                <a:ext cx="10058400" cy="1744258"/>
              </a:xfrm>
              <a:prstGeom prst="rect">
                <a:avLst/>
              </a:prstGeom>
              <a:blipFill>
                <a:blip r:embed="rId4"/>
                <a:stretch>
                  <a:fillRect l="-424" t="-17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C270C89-650B-44A7-95DF-DA94F4233D81}"/>
              </a:ext>
            </a:extLst>
          </p:cNvPr>
          <p:cNvSpPr/>
          <p:nvPr/>
        </p:nvSpPr>
        <p:spPr>
          <a:xfrm>
            <a:off x="3116580" y="3619500"/>
            <a:ext cx="2316480" cy="752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6BDD3-EDC9-47C2-9AAD-306CC8513B81}"/>
              </a:ext>
            </a:extLst>
          </p:cNvPr>
          <p:cNvSpPr/>
          <p:nvPr/>
        </p:nvSpPr>
        <p:spPr>
          <a:xfrm>
            <a:off x="6903720" y="5204460"/>
            <a:ext cx="535768" cy="312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59685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B66D-E805-4D3A-B282-378075DB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Recurrent Neural Network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729875"/>
                  </p:ext>
                </p:extLst>
              </p:nvPr>
            </p:nvGraphicFramePr>
            <p:xfrm>
              <a:off x="568788" y="2103120"/>
              <a:ext cx="6870700" cy="263983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Encoder</m:t>
                                    </m:r>
                                    <m: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forget</m:t>
                                </m:r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output</m:t>
                                </m:r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modulation</m:t>
                                </m:r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anh</m:t>
                                </m:r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memory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hidden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func>
                                  <m:func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H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generation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5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5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fr-CH" sz="1500" b="0" i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fr-CH" sz="15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sz="1500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Decoder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10614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3729875"/>
                  </p:ext>
                </p:extLst>
              </p:nvPr>
            </p:nvGraphicFramePr>
            <p:xfrm>
              <a:off x="568788" y="2103120"/>
              <a:ext cx="6870700" cy="263983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13000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4930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708400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r="-18484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r="-495122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b="-6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184848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t="-100000" r="-495122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t="-100000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t="-200000" r="-18484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t="-200000" r="-49512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t="-200000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t="-269118" r="-184848" b="-2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t="-269118" r="-495122" b="-28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t="-269118" b="-28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t="-411475" r="-184848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t="-411475" r="-495122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t="-411475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t="-511475" r="-184848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t="-511475" r="-495122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t="-511475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t="-611475" r="-184848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321951" t="-611475" r="-495122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222" t="-611475" b="-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10614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4FD8C79-1D25-4DD0-88B4-0A82AD68F01E}"/>
              </a:ext>
            </a:extLst>
          </p:cNvPr>
          <p:cNvGrpSpPr/>
          <p:nvPr/>
        </p:nvGrpSpPr>
        <p:grpSpPr>
          <a:xfrm>
            <a:off x="8553904" y="2090051"/>
            <a:ext cx="2171779" cy="2181072"/>
            <a:chOff x="838200" y="2339019"/>
            <a:chExt cx="3166129" cy="317967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DD9BEB-7ABE-4263-8E79-30C90C32C637}"/>
                </a:ext>
              </a:extLst>
            </p:cNvPr>
            <p:cNvGrpSpPr/>
            <p:nvPr/>
          </p:nvGrpSpPr>
          <p:grpSpPr>
            <a:xfrm>
              <a:off x="838200" y="2339019"/>
              <a:ext cx="1157743" cy="930304"/>
              <a:chOff x="2707688" y="3515556"/>
              <a:chExt cx="883847" cy="710215"/>
            </a:xfrm>
          </p:grpSpPr>
          <p:sp>
            <p:nvSpPr>
              <p:cNvPr id="17" name="Diamond 16">
                <a:extLst>
                  <a:ext uri="{FF2B5EF4-FFF2-40B4-BE49-F238E27FC236}">
                    <a16:creationId xmlns:a16="http://schemas.microsoft.com/office/drawing/2014/main" id="{E67DB84C-4AFB-4618-B92D-122CBE42D9B4}"/>
                  </a:ext>
                </a:extLst>
              </p:cNvPr>
              <p:cNvSpPr/>
              <p:nvPr/>
            </p:nvSpPr>
            <p:spPr>
              <a:xfrm>
                <a:off x="2707688" y="3515556"/>
                <a:ext cx="710215" cy="710215"/>
              </a:xfrm>
              <a:prstGeom prst="diamond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 sz="1200">
                  <a:latin typeface="Century" panose="0204060405050502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270CCF-C834-4FEF-97BF-FB76371FC4D0}"/>
                  </a:ext>
                </a:extLst>
              </p:cNvPr>
              <p:cNvSpPr txBox="1"/>
              <p:nvPr/>
            </p:nvSpPr>
            <p:spPr>
              <a:xfrm>
                <a:off x="2834293" y="3640015"/>
                <a:ext cx="757242" cy="44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2000">
                    <a:latin typeface="+mj-lt"/>
                  </a:rPr>
                  <a:t>h</a:t>
                </a:r>
                <a:r>
                  <a:rPr lang="fr-CH" sz="2000" baseline="-25000">
                    <a:latin typeface="+mj-lt"/>
                  </a:rPr>
                  <a:t>t-1</a:t>
                </a:r>
                <a:endParaRPr lang="en-CH" sz="2000">
                  <a:latin typeface="+mj-lt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46E3A3-65A0-4690-8B23-8EEC3587E5AC}"/>
                </a:ext>
              </a:extLst>
            </p:cNvPr>
            <p:cNvGrpSpPr/>
            <p:nvPr/>
          </p:nvGrpSpPr>
          <p:grpSpPr>
            <a:xfrm>
              <a:off x="2110105" y="4851308"/>
              <a:ext cx="667388" cy="667388"/>
              <a:chOff x="5812971" y="3940626"/>
              <a:chExt cx="509499" cy="509499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D29CF3E-C811-49FC-81F3-ADF450F69718}"/>
                  </a:ext>
                </a:extLst>
              </p:cNvPr>
              <p:cNvSpPr/>
              <p:nvPr/>
            </p:nvSpPr>
            <p:spPr>
              <a:xfrm>
                <a:off x="5812971" y="3940626"/>
                <a:ext cx="509499" cy="509499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418395C-9631-4015-B133-ADB0A05B2734}"/>
                      </a:ext>
                    </a:extLst>
                  </p:cNvPr>
                  <p:cNvSpPr txBox="1"/>
                  <p:nvPr/>
                </p:nvSpPr>
                <p:spPr>
                  <a:xfrm>
                    <a:off x="5863188" y="3986760"/>
                    <a:ext cx="411729" cy="445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oMath>
                    </a14:m>
                    <a:r>
                      <a:rPr lang="fr-CH" sz="2000" baseline="-25000">
                        <a:latin typeface="+mj-lt"/>
                      </a:rPr>
                      <a:t>t</a:t>
                    </a:r>
                    <a:endParaRPr lang="en-CH" sz="200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418395C-9631-4015-B133-ADB0A05B27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3188" y="3986760"/>
                    <a:ext cx="411729" cy="44530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545" r="-5000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4A7D4D4-C60D-4A61-8194-4B6CA6BA5F7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530118" y="3040247"/>
              <a:ext cx="677723" cy="190880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CCC08F48-9CE0-4095-8584-41391EFDAD88}"/>
                </a:ext>
              </a:extLst>
            </p:cNvPr>
            <p:cNvSpPr/>
            <p:nvPr/>
          </p:nvSpPr>
          <p:spPr>
            <a:xfrm>
              <a:off x="3074025" y="2339019"/>
              <a:ext cx="930304" cy="930304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4B60CF-D9CD-49DC-9098-982E223E9B8D}"/>
                </a:ext>
              </a:extLst>
            </p:cNvPr>
            <p:cNvCxnSpPr>
              <a:cxnSpLocks/>
              <a:stCxn id="17" idx="3"/>
              <a:endCxn id="11" idx="1"/>
            </p:cNvCxnSpPr>
            <p:nvPr/>
          </p:nvCxnSpPr>
          <p:spPr>
            <a:xfrm>
              <a:off x="1768504" y="2804172"/>
              <a:ext cx="1305522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74735E-7E4E-41DD-A485-5C49D40E3027}"/>
                </a:ext>
              </a:extLst>
            </p:cNvPr>
            <p:cNvCxnSpPr>
              <a:cxnSpLocks/>
              <a:stCxn id="15" idx="7"/>
            </p:cNvCxnSpPr>
            <p:nvPr/>
          </p:nvCxnSpPr>
          <p:spPr>
            <a:xfrm flipV="1">
              <a:off x="2679756" y="3154680"/>
              <a:ext cx="732290" cy="1794365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A498E2-5130-4898-B53C-EC63268A97EB}"/>
                </a:ext>
              </a:extLst>
            </p:cNvPr>
            <p:cNvSpPr txBox="1"/>
            <p:nvPr/>
          </p:nvSpPr>
          <p:spPr>
            <a:xfrm>
              <a:off x="3301970" y="2533471"/>
              <a:ext cx="619280" cy="58330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330689D-2611-4B96-84FE-2DAF31154C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800" y="4784408"/>
                <a:ext cx="10058400" cy="17442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  <a:p>
                <a:r>
                  <a:rPr lang="fr-CH">
                    <a:solidFill>
                      <a:schemeClr val="accent2"/>
                    </a:solidFill>
                  </a:rPr>
                  <a:t>Transpose Convolutional Decoder </a:t>
                </a:r>
                <a:r>
                  <a:rPr lang="fr-CH"/>
                  <a:t>to decode the feature vector back into an image.</a:t>
                </a:r>
              </a:p>
              <a:p>
                <a:endParaRPr lang="fr-CH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330689D-2611-4B96-84FE-2DAF31154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784408"/>
                <a:ext cx="10058400" cy="1744258"/>
              </a:xfrm>
              <a:prstGeom prst="rect">
                <a:avLst/>
              </a:prstGeom>
              <a:blipFill>
                <a:blip r:embed="rId5"/>
                <a:stretch>
                  <a:fillRect l="-424" t="-244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853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5F9B-0E85-41C4-9752-E9E96D8E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BB990-E653-4B43-91F3-17D2003A8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941546"/>
          </a:xfrm>
        </p:spPr>
        <p:txBody>
          <a:bodyPr/>
          <a:lstStyle/>
          <a:p>
            <a:r>
              <a:rPr lang="fr-CH"/>
              <a:t>Train using the backpropagation through time method</a:t>
            </a:r>
          </a:p>
          <a:p>
            <a:r>
              <a:rPr lang="fr-CH"/>
              <a:t>Minimize the reconstruction loss over t timesteps</a:t>
            </a:r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51FE02-E22E-4FEB-B0E5-545515A98271}"/>
              </a:ext>
            </a:extLst>
          </p:cNvPr>
          <p:cNvGrpSpPr/>
          <p:nvPr/>
        </p:nvGrpSpPr>
        <p:grpSpPr>
          <a:xfrm>
            <a:off x="8553904" y="2090051"/>
            <a:ext cx="2171779" cy="2181072"/>
            <a:chOff x="838200" y="2339019"/>
            <a:chExt cx="3166129" cy="317967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BD3A24-F0C9-4439-9022-E5A2BBE6D798}"/>
                </a:ext>
              </a:extLst>
            </p:cNvPr>
            <p:cNvGrpSpPr/>
            <p:nvPr/>
          </p:nvGrpSpPr>
          <p:grpSpPr>
            <a:xfrm>
              <a:off x="838200" y="2339019"/>
              <a:ext cx="1157743" cy="930304"/>
              <a:chOff x="2707688" y="3515556"/>
              <a:chExt cx="883847" cy="710215"/>
            </a:xfrm>
          </p:grpSpPr>
          <p:sp>
            <p:nvSpPr>
              <p:cNvPr id="14" name="Diamond 13">
                <a:extLst>
                  <a:ext uri="{FF2B5EF4-FFF2-40B4-BE49-F238E27FC236}">
                    <a16:creationId xmlns:a16="http://schemas.microsoft.com/office/drawing/2014/main" id="{FF4D8267-ABDA-4F56-B900-45C0252B6609}"/>
                  </a:ext>
                </a:extLst>
              </p:cNvPr>
              <p:cNvSpPr/>
              <p:nvPr/>
            </p:nvSpPr>
            <p:spPr>
              <a:xfrm>
                <a:off x="2707688" y="3515556"/>
                <a:ext cx="710215" cy="710215"/>
              </a:xfrm>
              <a:prstGeom prst="diamond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 sz="1200">
                  <a:latin typeface="Century" panose="020406040505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D458DB-9F9A-4DC0-A3F9-2ABBE7FF2192}"/>
                  </a:ext>
                </a:extLst>
              </p:cNvPr>
              <p:cNvSpPr txBox="1"/>
              <p:nvPr/>
            </p:nvSpPr>
            <p:spPr>
              <a:xfrm>
                <a:off x="2834293" y="3640015"/>
                <a:ext cx="757242" cy="44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2000">
                    <a:latin typeface="+mj-lt"/>
                  </a:rPr>
                  <a:t>h</a:t>
                </a:r>
                <a:r>
                  <a:rPr lang="fr-CH" sz="2000" baseline="-25000">
                    <a:latin typeface="+mj-lt"/>
                  </a:rPr>
                  <a:t>t-1</a:t>
                </a:r>
                <a:endParaRPr lang="en-CH" sz="2000">
                  <a:latin typeface="+mj-lt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89ADA9-44FE-4966-A201-685A71D3D3DD}"/>
                </a:ext>
              </a:extLst>
            </p:cNvPr>
            <p:cNvGrpSpPr/>
            <p:nvPr/>
          </p:nvGrpSpPr>
          <p:grpSpPr>
            <a:xfrm>
              <a:off x="2110105" y="4851308"/>
              <a:ext cx="667388" cy="667388"/>
              <a:chOff x="5812971" y="3940626"/>
              <a:chExt cx="509499" cy="50949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9C686C-75DD-426C-88C3-573F74E0CA01}"/>
                  </a:ext>
                </a:extLst>
              </p:cNvPr>
              <p:cNvSpPr/>
              <p:nvPr/>
            </p:nvSpPr>
            <p:spPr>
              <a:xfrm>
                <a:off x="5812971" y="3940626"/>
                <a:ext cx="509499" cy="509499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BD1AD66-0AC8-4288-9E26-ECFD664D6D78}"/>
                      </a:ext>
                    </a:extLst>
                  </p:cNvPr>
                  <p:cNvSpPr txBox="1"/>
                  <p:nvPr/>
                </p:nvSpPr>
                <p:spPr>
                  <a:xfrm>
                    <a:off x="5863188" y="3986760"/>
                    <a:ext cx="411729" cy="445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oMath>
                    </a14:m>
                    <a:r>
                      <a:rPr lang="fr-CH" sz="2000" baseline="-25000">
                        <a:latin typeface="+mj-lt"/>
                      </a:rPr>
                      <a:t>t</a:t>
                    </a:r>
                    <a:endParaRPr lang="en-CH" sz="200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BD1AD66-0AC8-4288-9E26-ECFD664D6D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3188" y="3986760"/>
                    <a:ext cx="411729" cy="44530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4545" r="-5000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D5FA470-0E74-44B7-9B50-8B2CDA81FD56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530118" y="3040247"/>
              <a:ext cx="677723" cy="190880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A67C62A4-7702-4E7C-B71A-3D6FEB1513D3}"/>
                </a:ext>
              </a:extLst>
            </p:cNvPr>
            <p:cNvSpPr/>
            <p:nvPr/>
          </p:nvSpPr>
          <p:spPr>
            <a:xfrm>
              <a:off x="3074025" y="2339019"/>
              <a:ext cx="930304" cy="930304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078B14-5C60-4052-93B3-5E369F3FBCAD}"/>
                </a:ext>
              </a:extLst>
            </p:cNvPr>
            <p:cNvCxnSpPr>
              <a:cxnSpLocks/>
              <a:stCxn id="14" idx="3"/>
              <a:endCxn id="8" idx="1"/>
            </p:cNvCxnSpPr>
            <p:nvPr/>
          </p:nvCxnSpPr>
          <p:spPr>
            <a:xfrm>
              <a:off x="1768504" y="2804172"/>
              <a:ext cx="1305522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EB8AB56-AAA0-49E4-8CD2-4C7FBF80C793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2679756" y="3154680"/>
              <a:ext cx="732290" cy="1794365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844CF2-4A5B-48C6-879E-CC186998274F}"/>
                </a:ext>
              </a:extLst>
            </p:cNvPr>
            <p:cNvSpPr txBox="1"/>
            <p:nvPr/>
          </p:nvSpPr>
          <p:spPr>
            <a:xfrm>
              <a:off x="3301970" y="2533471"/>
              <a:ext cx="619280" cy="58330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8E85B9-093B-4A34-A1B8-8CCE8769AA5C}"/>
                  </a:ext>
                </a:extLst>
              </p:cNvPr>
              <p:cNvSpPr txBox="1"/>
              <p:nvPr/>
            </p:nvSpPr>
            <p:spPr>
              <a:xfrm>
                <a:off x="1114220" y="2885460"/>
                <a:ext cx="6113391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1500" b="0" i="0" dirty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fr-CH" sz="15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CH" sz="15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CH" sz="1500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fr-CH" sz="15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15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fr-CH" sz="1500" b="0" i="0" dirty="0" smtClean="0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15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fr-CH" sz="15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H" sz="15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fr-CH" sz="1500" i="0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fr-CH" sz="1500" i="0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CH" sz="1500" i="0" dirty="0">
                                  <a:latin typeface="Cambria Math" panose="02040503050406030204" pitchFamily="18" charset="0"/>
                                </a:rPr>
                                <m:t>pixels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CH" sz="15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1500" i="0" dirty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CH" sz="1500" b="0" i="0" dirty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CH" sz="15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1500" b="0" i="0" dirty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fr-CH" sz="1500" i="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fr-CH" sz="1500" i="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15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CH" sz="15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1500" b="0" i="0" dirty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CH" sz="1500" b="0" i="0" dirty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CH" sz="15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1500" b="0" i="0" dirty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d>
                              <m:r>
                                <a:rPr lang="fr-CH" sz="1500" b="0" i="0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fr-CH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sz="1500" i="0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fr-CH" sz="15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1500" i="0" dirty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1500" b="0" i="0" dirty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H" sz="15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1500" b="0" i="0" dirty="0" smtClean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fr-CH" sz="1500" i="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fr-CH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sz="1500" i="0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fr-CH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H" sz="15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CH" sz="1500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1500" i="0" dirty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H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1500" i="0" dirty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CH" sz="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8E85B9-093B-4A34-A1B8-8CCE8769A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220" y="2885460"/>
                <a:ext cx="6113391" cy="680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85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5F9B-0E85-41C4-9752-E9E96D8E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BB990-E653-4B43-91F3-17D2003A8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200606" cy="3048000"/>
          </a:xfrm>
        </p:spPr>
        <p:txBody>
          <a:bodyPr>
            <a:normAutofit/>
          </a:bodyPr>
          <a:lstStyle/>
          <a:p>
            <a:r>
              <a:rPr lang="fr-CH"/>
              <a:t>Prone to accumulation of errors over time.</a:t>
            </a:r>
          </a:p>
          <a:p>
            <a:r>
              <a:rPr lang="en-US"/>
              <a:t>Not effective as a generative model as it can only deliver a single output for </a:t>
            </a:r>
            <a:r>
              <a:rPr lang="fr-CH"/>
              <a:t>any fixed input. </a:t>
            </a:r>
          </a:p>
          <a:p>
            <a:r>
              <a:rPr lang="en-US"/>
              <a:t>For these reasons, recent efforts have begun to incorporate the VAE </a:t>
            </a:r>
            <a:r>
              <a:rPr lang="fr-CH"/>
              <a:t>into a recurrent network.</a:t>
            </a:r>
          </a:p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19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4492-9A29-43B4-A27A-1805A2AE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Outline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5C87-7FC1-4905-9746-965B431FD4A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3DED1"/>
          </a:solidFill>
        </p:spPr>
        <p:txBody>
          <a:bodyPr/>
          <a:lstStyle/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Background</a:t>
            </a:r>
          </a:p>
          <a:p>
            <a:r>
              <a:rPr lang="fr-CH"/>
              <a:t>Variational Recurrent Neural Network</a:t>
            </a:r>
          </a:p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Experiments</a:t>
            </a:r>
          </a:p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36265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591593" cy="3931920"/>
          </a:xfrm>
        </p:spPr>
        <p:txBody>
          <a:bodyPr/>
          <a:lstStyle/>
          <a:p>
            <a:r>
              <a:rPr lang="fr-CH"/>
              <a:t>Contains a variational autoencoder at each timestep.</a:t>
            </a:r>
          </a:p>
          <a:p>
            <a:r>
              <a:rPr lang="fr-CH" u="sng"/>
              <a:t>State transitions</a:t>
            </a:r>
            <a:r>
              <a:rPr lang="fr-CH"/>
              <a:t> and </a:t>
            </a:r>
            <a:r>
              <a:rPr lang="fr-CH" u="sng"/>
              <a:t>generations</a:t>
            </a:r>
            <a:r>
              <a:rPr lang="fr-CH"/>
              <a:t> are both conditioned on z.</a:t>
            </a:r>
          </a:p>
          <a:p>
            <a:r>
              <a:rPr lang="fr-CH"/>
              <a:t>A number of other variants in the literature. Vary mainly in the way the connections are made.</a:t>
            </a:r>
            <a:endParaRPr lang="fr-CH" u="sng"/>
          </a:p>
          <a:p>
            <a:endParaRPr lang="fr-C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4BB80-9CD5-4523-9E20-75EA22B8A984}"/>
              </a:ext>
            </a:extLst>
          </p:cNvPr>
          <p:cNvGrpSpPr/>
          <p:nvPr/>
        </p:nvGrpSpPr>
        <p:grpSpPr>
          <a:xfrm>
            <a:off x="8553904" y="2090051"/>
            <a:ext cx="2171779" cy="2181072"/>
            <a:chOff x="838200" y="2339019"/>
            <a:chExt cx="3166129" cy="317967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8420E8-7B5B-45C5-93D7-8E2678539008}"/>
                </a:ext>
              </a:extLst>
            </p:cNvPr>
            <p:cNvGrpSpPr/>
            <p:nvPr/>
          </p:nvGrpSpPr>
          <p:grpSpPr>
            <a:xfrm>
              <a:off x="838200" y="2339019"/>
              <a:ext cx="1157743" cy="930304"/>
              <a:chOff x="2707688" y="3515556"/>
              <a:chExt cx="883847" cy="710215"/>
            </a:xfrm>
          </p:grpSpPr>
          <p:sp>
            <p:nvSpPr>
              <p:cNvPr id="14" name="Diamond 13">
                <a:extLst>
                  <a:ext uri="{FF2B5EF4-FFF2-40B4-BE49-F238E27FC236}">
                    <a16:creationId xmlns:a16="http://schemas.microsoft.com/office/drawing/2014/main" id="{21A595E9-C29D-4060-B615-B2B9CACE6AA0}"/>
                  </a:ext>
                </a:extLst>
              </p:cNvPr>
              <p:cNvSpPr/>
              <p:nvPr/>
            </p:nvSpPr>
            <p:spPr>
              <a:xfrm>
                <a:off x="2707688" y="3515556"/>
                <a:ext cx="710215" cy="710215"/>
              </a:xfrm>
              <a:prstGeom prst="diamond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 sz="1200">
                  <a:latin typeface="Century" panose="020406040505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2B00A2-2BF4-4D19-93EF-E702AE448D40}"/>
                  </a:ext>
                </a:extLst>
              </p:cNvPr>
              <p:cNvSpPr txBox="1"/>
              <p:nvPr/>
            </p:nvSpPr>
            <p:spPr>
              <a:xfrm>
                <a:off x="2834293" y="3640015"/>
                <a:ext cx="757242" cy="44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2000">
                    <a:latin typeface="+mj-lt"/>
                  </a:rPr>
                  <a:t>h</a:t>
                </a:r>
                <a:r>
                  <a:rPr lang="fr-CH" sz="2000" baseline="-25000">
                    <a:latin typeface="+mj-lt"/>
                  </a:rPr>
                  <a:t>t-1</a:t>
                </a:r>
                <a:endParaRPr lang="en-CH" sz="2000">
                  <a:latin typeface="+mj-lt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A76F6DB-B61A-4BDE-A621-802EB22C8B6C}"/>
                </a:ext>
              </a:extLst>
            </p:cNvPr>
            <p:cNvGrpSpPr/>
            <p:nvPr/>
          </p:nvGrpSpPr>
          <p:grpSpPr>
            <a:xfrm>
              <a:off x="2110105" y="4851308"/>
              <a:ext cx="667388" cy="667388"/>
              <a:chOff x="5812971" y="3940626"/>
              <a:chExt cx="509499" cy="50949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52E06ED-1EFA-4D29-A723-9BE5E52352CB}"/>
                  </a:ext>
                </a:extLst>
              </p:cNvPr>
              <p:cNvSpPr/>
              <p:nvPr/>
            </p:nvSpPr>
            <p:spPr>
              <a:xfrm>
                <a:off x="5812971" y="3940626"/>
                <a:ext cx="509499" cy="509499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73337DC-8A06-4995-AE15-FF87191964C6}"/>
                      </a:ext>
                    </a:extLst>
                  </p:cNvPr>
                  <p:cNvSpPr txBox="1"/>
                  <p:nvPr/>
                </p:nvSpPr>
                <p:spPr>
                  <a:xfrm>
                    <a:off x="5863188" y="3986760"/>
                    <a:ext cx="411729" cy="4453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oMath>
                    </a14:m>
                    <a:r>
                      <a:rPr lang="fr-CH" sz="2000" baseline="-25000">
                        <a:latin typeface="+mj-lt"/>
                      </a:rPr>
                      <a:t>t</a:t>
                    </a:r>
                    <a:endParaRPr lang="en-CH" sz="200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73337DC-8A06-4995-AE15-FF87191964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3188" y="3986760"/>
                    <a:ext cx="411729" cy="44530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4545" r="-5000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DC28C93-3482-4B3F-BB77-0964BC10F67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530118" y="3040247"/>
              <a:ext cx="677723" cy="190880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E61A344D-12FA-408A-8AEC-B9670BEC6D3B}"/>
                </a:ext>
              </a:extLst>
            </p:cNvPr>
            <p:cNvSpPr/>
            <p:nvPr/>
          </p:nvSpPr>
          <p:spPr>
            <a:xfrm>
              <a:off x="3074025" y="2339019"/>
              <a:ext cx="930304" cy="930304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D94907E-4EE3-4940-8E14-E9A5A20FB1C6}"/>
                </a:ext>
              </a:extLst>
            </p:cNvPr>
            <p:cNvCxnSpPr>
              <a:cxnSpLocks/>
              <a:stCxn id="14" idx="3"/>
              <a:endCxn id="8" idx="1"/>
            </p:cNvCxnSpPr>
            <p:nvPr/>
          </p:nvCxnSpPr>
          <p:spPr>
            <a:xfrm>
              <a:off x="1768504" y="2804172"/>
              <a:ext cx="1305522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28F43A8-00CF-4D96-BF5E-2A7C14B52D4A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2679756" y="3154680"/>
              <a:ext cx="732290" cy="1794365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C0B590-09D2-4007-A380-50B8D386821D}"/>
                </a:ext>
              </a:extLst>
            </p:cNvPr>
            <p:cNvSpPr txBox="1"/>
            <p:nvPr/>
          </p:nvSpPr>
          <p:spPr>
            <a:xfrm>
              <a:off x="3301970" y="2533471"/>
              <a:ext cx="619280" cy="58330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AEA5CB-AA6F-4DE6-8F41-B90930C7E3EE}"/>
              </a:ext>
            </a:extLst>
          </p:cNvPr>
          <p:cNvGrpSpPr/>
          <p:nvPr/>
        </p:nvGrpSpPr>
        <p:grpSpPr>
          <a:xfrm>
            <a:off x="9101721" y="2524763"/>
            <a:ext cx="1150322" cy="1288571"/>
            <a:chOff x="1530118" y="3040248"/>
            <a:chExt cx="1637372" cy="1834156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831AD24-6EB7-4019-9F78-16DE5DBCE7F6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1530118" y="3040248"/>
              <a:ext cx="530631" cy="688159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D61010C-2237-455B-BB20-CADDF28F7AC4}"/>
                </a:ext>
              </a:extLst>
            </p:cNvPr>
            <p:cNvGrpSpPr/>
            <p:nvPr/>
          </p:nvGrpSpPr>
          <p:grpSpPr>
            <a:xfrm>
              <a:off x="1963018" y="3630668"/>
              <a:ext cx="698676" cy="667388"/>
              <a:chOff x="5700677" y="3954815"/>
              <a:chExt cx="533385" cy="509499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FDEA7D5-17F7-429F-882A-452F9E67385E}"/>
                  </a:ext>
                </a:extLst>
              </p:cNvPr>
              <p:cNvSpPr/>
              <p:nvPr/>
            </p:nvSpPr>
            <p:spPr>
              <a:xfrm>
                <a:off x="5700677" y="3954815"/>
                <a:ext cx="509499" cy="509499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D3B20FC-7738-4D8E-8C2C-966061F6883E}"/>
                  </a:ext>
                </a:extLst>
              </p:cNvPr>
              <p:cNvSpPr txBox="1"/>
              <p:nvPr/>
            </p:nvSpPr>
            <p:spPr>
              <a:xfrm>
                <a:off x="5771744" y="3958722"/>
                <a:ext cx="462318" cy="434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2000">
                    <a:latin typeface="+mj-lt"/>
                  </a:rPr>
                  <a:t>z</a:t>
                </a:r>
                <a:r>
                  <a:rPr lang="fr-CH" sz="2000" baseline="-25000">
                    <a:latin typeface="+mj-lt"/>
                  </a:rPr>
                  <a:t>t</a:t>
                </a:r>
                <a:endParaRPr lang="en-CH" sz="2000">
                  <a:latin typeface="+mj-lt"/>
                </a:endParaRP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F9F5362-A2E9-42B2-950A-AB216CB4169F}"/>
                </a:ext>
              </a:extLst>
            </p:cNvPr>
            <p:cNvCxnSpPr>
              <a:cxnSpLocks/>
              <a:stCxn id="37" idx="4"/>
              <a:endCxn id="12" idx="0"/>
            </p:cNvCxnSpPr>
            <p:nvPr/>
          </p:nvCxnSpPr>
          <p:spPr>
            <a:xfrm>
              <a:off x="2296706" y="4298058"/>
              <a:ext cx="21308" cy="57634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35D54F7-5597-4A88-91AB-BC6D954ED859}"/>
                </a:ext>
              </a:extLst>
            </p:cNvPr>
            <p:cNvCxnSpPr>
              <a:cxnSpLocks/>
              <a:stCxn id="37" idx="7"/>
            </p:cNvCxnSpPr>
            <p:nvPr/>
          </p:nvCxnSpPr>
          <p:spPr>
            <a:xfrm flipV="1">
              <a:off x="2532664" y="3108002"/>
              <a:ext cx="634826" cy="6204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619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71C47C-7473-470F-A2B9-F9412D3F927F}"/>
              </a:ext>
            </a:extLst>
          </p:cNvPr>
          <p:cNvGrpSpPr/>
          <p:nvPr/>
        </p:nvGrpSpPr>
        <p:grpSpPr>
          <a:xfrm>
            <a:off x="8553904" y="2090051"/>
            <a:ext cx="2171779" cy="2181072"/>
            <a:chOff x="8553904" y="2090051"/>
            <a:chExt cx="2171779" cy="21810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24BB80-9CD5-4523-9E20-75EA22B8A984}"/>
                </a:ext>
              </a:extLst>
            </p:cNvPr>
            <p:cNvGrpSpPr/>
            <p:nvPr/>
          </p:nvGrpSpPr>
          <p:grpSpPr>
            <a:xfrm>
              <a:off x="8553904" y="2090051"/>
              <a:ext cx="2171779" cy="2181072"/>
              <a:chOff x="838200" y="2339019"/>
              <a:chExt cx="3166129" cy="317967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28420E8-7B5B-45C5-93D7-8E2678539008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1A595E9-C29D-4060-B615-B2B9CACE6AA0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2B00A2-2BF4-4D19-93EF-E702AE448D40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A76F6DB-B61A-4BDE-A621-802EB22C8B6C}"/>
                  </a:ext>
                </a:extLst>
              </p:cNvPr>
              <p:cNvGrpSpPr/>
              <p:nvPr/>
            </p:nvGrpSpPr>
            <p:grpSpPr>
              <a:xfrm>
                <a:off x="2110105" y="4851308"/>
                <a:ext cx="667388" cy="667388"/>
                <a:chOff x="5812971" y="3940626"/>
                <a:chExt cx="509499" cy="509499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52E06ED-1EFA-4D29-A723-9BE5E52352CB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73337DC-8A06-4995-AE15-FF87191964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63188" y="3986760"/>
                      <a:ext cx="411729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fr-CH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73337DC-8A06-4995-AE15-FF87191964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63188" y="3986760"/>
                      <a:ext cx="411729" cy="44530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t="-4545" r="-5000"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DC28C93-3482-4B3F-BB77-0964BC10F675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E61A344D-12FA-408A-8AEC-B9670BEC6D3B}"/>
                  </a:ext>
                </a:extLst>
              </p:cNvPr>
              <p:cNvSpPr/>
              <p:nvPr/>
            </p:nvSpPr>
            <p:spPr>
              <a:xfrm>
                <a:off x="3074025" y="2339019"/>
                <a:ext cx="930304" cy="930304"/>
              </a:xfrm>
              <a:prstGeom prst="diamond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 sz="1200">
                  <a:latin typeface="Century" panose="02040604050505020304" pitchFamily="18" charset="0"/>
                </a:endParaRP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D94907E-4EE3-4940-8E14-E9A5A20FB1C6}"/>
                  </a:ext>
                </a:extLst>
              </p:cNvPr>
              <p:cNvCxnSpPr>
                <a:cxnSpLocks/>
                <a:stCxn id="14" idx="3"/>
                <a:endCxn id="8" idx="1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28F43A8-00CF-4D96-BF5E-2A7C14B52D4A}"/>
                  </a:ext>
                </a:extLst>
              </p:cNvPr>
              <p:cNvCxnSpPr>
                <a:cxnSpLocks/>
                <a:stCxn id="12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C0B590-09D2-4007-A380-50B8D386821D}"/>
                  </a:ext>
                </a:extLst>
              </p:cNvPr>
              <p:cNvSpPr txBox="1"/>
              <p:nvPr/>
            </p:nvSpPr>
            <p:spPr>
              <a:xfrm>
                <a:off x="3301970" y="2533471"/>
                <a:ext cx="619280" cy="5833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H" sz="2000">
                    <a:latin typeface="+mj-lt"/>
                  </a:rPr>
                  <a:t>h</a:t>
                </a:r>
                <a:r>
                  <a:rPr lang="fr-CH" sz="2000" baseline="-25000">
                    <a:latin typeface="+mj-lt"/>
                  </a:rPr>
                  <a:t>t</a:t>
                </a:r>
                <a:endParaRPr lang="en-CH" sz="2000">
                  <a:latin typeface="+mj-lt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AEA5CB-AA6F-4DE6-8F41-B90930C7E3EE}"/>
                </a:ext>
              </a:extLst>
            </p:cNvPr>
            <p:cNvGrpSpPr/>
            <p:nvPr/>
          </p:nvGrpSpPr>
          <p:grpSpPr>
            <a:xfrm>
              <a:off x="9101721" y="2524763"/>
              <a:ext cx="1150322" cy="1288571"/>
              <a:chOff x="1530118" y="3040248"/>
              <a:chExt cx="1637372" cy="1834156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831AD24-6EB7-4019-9F78-16DE5DBCE7F6}"/>
                  </a:ext>
                </a:extLst>
              </p:cNvPr>
              <p:cNvCxnSpPr>
                <a:cxnSpLocks/>
                <a:endCxn id="37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D61010C-2237-455B-BB20-CADDF28F7AC4}"/>
                  </a:ext>
                </a:extLst>
              </p:cNvPr>
              <p:cNvGrpSpPr/>
              <p:nvPr/>
            </p:nvGrpSpPr>
            <p:grpSpPr>
              <a:xfrm>
                <a:off x="1963018" y="3630668"/>
                <a:ext cx="698676" cy="667388"/>
                <a:chOff x="5700677" y="3954815"/>
                <a:chExt cx="533385" cy="509499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6FDEA7D5-17F7-429F-882A-452F9E67385E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3B20FC-7738-4D8E-8C2C-966061F6883E}"/>
                    </a:ext>
                  </a:extLst>
                </p:cNvPr>
                <p:cNvSpPr txBox="1"/>
                <p:nvPr/>
              </p:nvSpPr>
              <p:spPr>
                <a:xfrm>
                  <a:off x="5771744" y="3958722"/>
                  <a:ext cx="462318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F9F5362-A2E9-42B2-950A-AB216CB4169F}"/>
                  </a:ext>
                </a:extLst>
              </p:cNvPr>
              <p:cNvCxnSpPr>
                <a:cxnSpLocks/>
                <a:stCxn id="37" idx="4"/>
                <a:endCxn id="12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35D54F7-5597-4A88-91AB-BC6D954ED859}"/>
                  </a:ext>
                </a:extLst>
              </p:cNvPr>
              <p:cNvCxnSpPr>
                <a:cxnSpLocks/>
                <a:stCxn id="37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AEF7DE-6B35-4305-B7E4-3DA11F5247DB}"/>
              </a:ext>
            </a:extLst>
          </p:cNvPr>
          <p:cNvGrpSpPr/>
          <p:nvPr/>
        </p:nvGrpSpPr>
        <p:grpSpPr>
          <a:xfrm>
            <a:off x="3398888" y="1876737"/>
            <a:ext cx="4559346" cy="3643904"/>
            <a:chOff x="3398888" y="1876737"/>
            <a:chExt cx="4559346" cy="36439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6E1F5B-9FF8-4297-BA52-68A7DDBE5473}"/>
                </a:ext>
              </a:extLst>
            </p:cNvPr>
            <p:cNvSpPr txBox="1"/>
            <p:nvPr/>
          </p:nvSpPr>
          <p:spPr>
            <a:xfrm>
              <a:off x="6574088" y="1876737"/>
              <a:ext cx="78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/>
                <a:t>z</a:t>
              </a:r>
              <a:r>
                <a:rPr lang="fr-CH" baseline="-25000"/>
                <a:t>t</a:t>
              </a:r>
              <a:endParaRPr lang="en-CH" baseline="-25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256DA5-A9B4-49E2-B62B-BFC0CDA8B164}"/>
                </a:ext>
              </a:extLst>
            </p:cNvPr>
            <p:cNvSpPr txBox="1"/>
            <p:nvPr/>
          </p:nvSpPr>
          <p:spPr>
            <a:xfrm>
              <a:off x="4408536" y="1876737"/>
              <a:ext cx="78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/>
                <a:t>h</a:t>
              </a:r>
              <a:r>
                <a:rPr lang="fr-CH" baseline="-25000"/>
                <a:t>t-1</a:t>
              </a:r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194D4D4-0F12-4507-82A1-A73FDF5F97F6}"/>
                </a:ext>
              </a:extLst>
            </p:cNvPr>
            <p:cNvSpPr/>
            <p:nvPr/>
          </p:nvSpPr>
          <p:spPr>
            <a:xfrm>
              <a:off x="4515460" y="3710616"/>
              <a:ext cx="2233147" cy="11071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Transpose Convolutional Decoder</a:t>
              </a:r>
              <a:endParaRPr lang="en-CH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326E26E-28C4-46D5-B3F8-A450687C11EC}"/>
                </a:ext>
              </a:extLst>
            </p:cNvPr>
            <p:cNvGrpSpPr/>
            <p:nvPr/>
          </p:nvGrpSpPr>
          <p:grpSpPr>
            <a:xfrm rot="5400000">
              <a:off x="4344063" y="1302390"/>
              <a:ext cx="342795" cy="2233146"/>
              <a:chOff x="255426" y="3236757"/>
              <a:chExt cx="447094" cy="291260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D1DAE56-2229-4D2E-8CCA-BD255C26E923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93BA3A-D4E1-4710-914F-9B5AB7F83DDB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A1341D0-6561-480E-B56C-376DD9DCACD7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0237052-C8FA-4181-BF77-812B325004E9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73F84DA-6500-4A2E-A62A-BFC9A033286E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2E0C94C-9FC4-4645-9789-58F7FA05FEDB}"/>
                </a:ext>
              </a:extLst>
            </p:cNvPr>
            <p:cNvGrpSpPr/>
            <p:nvPr/>
          </p:nvGrpSpPr>
          <p:grpSpPr>
            <a:xfrm rot="5400000">
              <a:off x="6670263" y="1302391"/>
              <a:ext cx="342795" cy="2233146"/>
              <a:chOff x="255426" y="3236757"/>
              <a:chExt cx="447094" cy="291260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A8FF6EE-3942-4CA7-8C6D-BA8FF69D92C7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3961911-D677-4052-8367-80F5555CE9F2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6C25492-D09C-483C-A2F6-75A45134A831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FCCAA32-9168-4CF7-B2A7-465E8B329E9E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21B2580-B75D-4E81-8256-24E03DD7B55D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53CCAAB-239F-41FC-A797-F3E3F4E5CD31}"/>
                </a:ext>
              </a:extLst>
            </p:cNvPr>
            <p:cNvGrpSpPr/>
            <p:nvPr/>
          </p:nvGrpSpPr>
          <p:grpSpPr>
            <a:xfrm rot="5400000">
              <a:off x="5460635" y="1822985"/>
              <a:ext cx="342795" cy="2233146"/>
              <a:chOff x="255426" y="3236757"/>
              <a:chExt cx="447094" cy="29126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64AB545-EC31-471A-9802-1487CDDE788D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3B65499-9261-43E3-BDF0-3E3653A2DF76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0C689B4-DC52-425D-ADAF-A2FB1D82C368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AA07CC7-66B5-4B45-8335-271FFE4CCCC9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C9FF610-622A-4028-8706-DEEC409B96A1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B80F2BF-C102-468F-8019-F1C47CE03218}"/>
                    </a:ext>
                  </a:extLst>
                </p:cNvPr>
                <p:cNvSpPr/>
                <p:nvPr/>
              </p:nvSpPr>
              <p:spPr>
                <a:xfrm>
                  <a:off x="5351682" y="4959941"/>
                  <a:ext cx="560700" cy="560700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baseline="-25000"/>
                    <a:t>t</a:t>
                  </a:r>
                  <a:endParaRPr lang="en-CH"/>
                </a:p>
              </p:txBody>
            </p:sp>
          </mc:Choice>
          <mc:Fallback xmlns="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B80F2BF-C102-468F-8019-F1C47CE032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1682" y="4959941"/>
                  <a:ext cx="560700" cy="5607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7ADD98F-6629-41BA-9D85-32F78D415D4C}"/>
                </a:ext>
              </a:extLst>
            </p:cNvPr>
            <p:cNvGrpSpPr/>
            <p:nvPr/>
          </p:nvGrpSpPr>
          <p:grpSpPr>
            <a:xfrm rot="5400000">
              <a:off x="5460635" y="2277826"/>
              <a:ext cx="342795" cy="2233146"/>
              <a:chOff x="255426" y="3236757"/>
              <a:chExt cx="447094" cy="2912602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429A04D-E917-4DD6-87A3-9CBDE89EE9A5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06DF3EB-6DB0-4E57-AD6B-905CB03F035E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879CB67-92F6-4867-BD69-9B0107161A7E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B138D3F-B852-43DC-9160-3BEE570C8079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DF40AD0-8962-4A20-84B7-48C773BCF638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292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B66D-E805-4D3A-B282-378075DB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112520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782590"/>
                  </p:ext>
                </p:extLst>
              </p:nvPr>
            </p:nvGraphicFramePr>
            <p:xfrm>
              <a:off x="568788" y="2103120"/>
              <a:ext cx="7070262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83086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71064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816112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Encoder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CH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forget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CH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output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CH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input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modulation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gate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anh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.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Encoder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fr-CH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  <m:r>
                                          <a:rPr lang="fr-CH" sz="1800" i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CH" sz="1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memory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hidden</m:t>
                                </m:r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unit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o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func>
                                  <m:func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tanh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CH" sz="1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CH" sz="1800" b="0" i="0" smtClean="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611748E-8658-4EF7-A6C8-314EDB6B3D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782590"/>
                  </p:ext>
                </p:extLst>
              </p:nvPr>
            </p:nvGraphicFramePr>
            <p:xfrm>
              <a:off x="568788" y="2103120"/>
              <a:ext cx="7070262" cy="22689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83086">
                      <a:extLst>
                        <a:ext uri="{9D8B030D-6E8A-4147-A177-3AD203B41FA5}">
                          <a16:colId xmlns:a16="http://schemas.microsoft.com/office/drawing/2014/main" val="3069057926"/>
                        </a:ext>
                      </a:extLst>
                    </a:gridCol>
                    <a:gridCol w="771064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3816112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r="-184559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3810" r="-497619" b="-5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167" b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100000" r="-184559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3810" t="-100000" r="-497619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167" t="-100000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184559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3810" t="-200000" r="-497619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167" t="-20000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  <a:tr h="412789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269118" r="-184559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3810" t="-269118" r="-497619" b="-17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167" t="-269118" b="-17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48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411475" r="-18455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3810" t="-411475" r="-49761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167" t="-41147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289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t="-511475" r="-184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323810" t="-511475" r="-49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167" t="-5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11265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7967EA13-D850-4E88-BF98-F911371E3EB0}"/>
              </a:ext>
            </a:extLst>
          </p:cNvPr>
          <p:cNvGrpSpPr/>
          <p:nvPr/>
        </p:nvGrpSpPr>
        <p:grpSpPr>
          <a:xfrm>
            <a:off x="8553904" y="2090051"/>
            <a:ext cx="2171779" cy="2181072"/>
            <a:chOff x="8553904" y="2090051"/>
            <a:chExt cx="2171779" cy="21810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E7C1446-2A37-4E85-B8E4-8BE554C48161}"/>
                </a:ext>
              </a:extLst>
            </p:cNvPr>
            <p:cNvGrpSpPr/>
            <p:nvPr/>
          </p:nvGrpSpPr>
          <p:grpSpPr>
            <a:xfrm>
              <a:off x="8553904" y="2090051"/>
              <a:ext cx="2171779" cy="2181072"/>
              <a:chOff x="838200" y="2339019"/>
              <a:chExt cx="3166129" cy="317967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53875D7-F674-4039-B6C2-DCA6DC6CF9E6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49" name="Diamond 48">
                  <a:extLst>
                    <a:ext uri="{FF2B5EF4-FFF2-40B4-BE49-F238E27FC236}">
                      <a16:creationId xmlns:a16="http://schemas.microsoft.com/office/drawing/2014/main" id="{85B6C175-CA71-4847-A41C-7D86F465B296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F9C390D-0549-42C1-92D4-DA5BDEBA3AD5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42FDBD7-95EE-4AC0-AE6B-9C92179B0653}"/>
                  </a:ext>
                </a:extLst>
              </p:cNvPr>
              <p:cNvGrpSpPr/>
              <p:nvPr/>
            </p:nvGrpSpPr>
            <p:grpSpPr>
              <a:xfrm>
                <a:off x="2110105" y="4851308"/>
                <a:ext cx="667388" cy="667388"/>
                <a:chOff x="5812971" y="3940626"/>
                <a:chExt cx="509499" cy="509499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D88EB1D-30BC-42B9-B1EF-73A98AA3D4F3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E93E165E-7D2C-4065-A600-27639D6067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63188" y="3986760"/>
                      <a:ext cx="411729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fr-CH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E93E165E-7D2C-4065-A600-27639D6067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63188" y="3986760"/>
                      <a:ext cx="411729" cy="4453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4545" r="-5000"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806C672-D430-4C11-B71D-027E43988664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Diamond 42">
                <a:extLst>
                  <a:ext uri="{FF2B5EF4-FFF2-40B4-BE49-F238E27FC236}">
                    <a16:creationId xmlns:a16="http://schemas.microsoft.com/office/drawing/2014/main" id="{7794D4FD-9C14-43C9-B498-249812A9A97F}"/>
                  </a:ext>
                </a:extLst>
              </p:cNvPr>
              <p:cNvSpPr/>
              <p:nvPr/>
            </p:nvSpPr>
            <p:spPr>
              <a:xfrm>
                <a:off x="3074025" y="2339019"/>
                <a:ext cx="930304" cy="930304"/>
              </a:xfrm>
              <a:prstGeom prst="diamond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 sz="1200">
                  <a:latin typeface="Century" panose="02040604050505020304" pitchFamily="18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A19BD5C-7646-4DB8-99D4-706043A6424C}"/>
                  </a:ext>
                </a:extLst>
              </p:cNvPr>
              <p:cNvCxnSpPr>
                <a:cxnSpLocks/>
                <a:stCxn id="49" idx="3"/>
                <a:endCxn id="43" idx="1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BC39E16-6DBC-429E-A542-330CCBEB826D}"/>
                  </a:ext>
                </a:extLst>
              </p:cNvPr>
              <p:cNvCxnSpPr>
                <a:cxnSpLocks/>
                <a:stCxn id="47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F6DC64C-A29F-4BD0-9727-02296CEED262}"/>
                  </a:ext>
                </a:extLst>
              </p:cNvPr>
              <p:cNvSpPr txBox="1"/>
              <p:nvPr/>
            </p:nvSpPr>
            <p:spPr>
              <a:xfrm>
                <a:off x="3301970" y="2533471"/>
                <a:ext cx="619280" cy="5833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H" sz="2000">
                    <a:latin typeface="+mj-lt"/>
                  </a:rPr>
                  <a:t>h</a:t>
                </a:r>
                <a:r>
                  <a:rPr lang="fr-CH" sz="2000" baseline="-25000">
                    <a:latin typeface="+mj-lt"/>
                  </a:rPr>
                  <a:t>t</a:t>
                </a:r>
                <a:endParaRPr lang="en-CH" sz="2000">
                  <a:latin typeface="+mj-lt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F1DA0FE-5D7D-46F5-A991-9CC658AE3221}"/>
                </a:ext>
              </a:extLst>
            </p:cNvPr>
            <p:cNvGrpSpPr/>
            <p:nvPr/>
          </p:nvGrpSpPr>
          <p:grpSpPr>
            <a:xfrm>
              <a:off x="9101721" y="2524763"/>
              <a:ext cx="1150322" cy="1288571"/>
              <a:chOff x="1530118" y="3040248"/>
              <a:chExt cx="1637372" cy="1834156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1460A01-6A2A-4423-AF13-5A6DC6E42E60}"/>
                  </a:ext>
                </a:extLst>
              </p:cNvPr>
              <p:cNvCxnSpPr>
                <a:cxnSpLocks/>
                <a:endCxn id="38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E8211CC-8FC7-4D3C-9DEF-EAFF8511149F}"/>
                  </a:ext>
                </a:extLst>
              </p:cNvPr>
              <p:cNvGrpSpPr/>
              <p:nvPr/>
            </p:nvGrpSpPr>
            <p:grpSpPr>
              <a:xfrm>
                <a:off x="1963018" y="3630668"/>
                <a:ext cx="698676" cy="667388"/>
                <a:chOff x="5700677" y="3954815"/>
                <a:chExt cx="533385" cy="509499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9C7BAA7-5A97-4D4B-8A07-B859334118AE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DB5C0C-F38F-4A40-AA83-52EC604CF473}"/>
                    </a:ext>
                  </a:extLst>
                </p:cNvPr>
                <p:cNvSpPr txBox="1"/>
                <p:nvPr/>
              </p:nvSpPr>
              <p:spPr>
                <a:xfrm>
                  <a:off x="5771744" y="3958722"/>
                  <a:ext cx="462318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3318281-CD04-4BF7-AD7D-9F00E47DAFDE}"/>
                  </a:ext>
                </a:extLst>
              </p:cNvPr>
              <p:cNvCxnSpPr>
                <a:cxnSpLocks/>
                <a:stCxn id="38" idx="4"/>
                <a:endCxn id="47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1B7E2E0-3E09-4224-90C9-37961ADEF96B}"/>
                  </a:ext>
                </a:extLst>
              </p:cNvPr>
              <p:cNvCxnSpPr>
                <a:cxnSpLocks/>
                <a:stCxn id="38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2393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2128-0514-41B7-A219-9A0B45DF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Introduction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123F3-EAAE-4D6D-92E7-DB3A5D202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8260080" cy="3931920"/>
          </a:xfrm>
        </p:spPr>
        <p:txBody>
          <a:bodyPr>
            <a:normAutofit/>
          </a:bodyPr>
          <a:lstStyle/>
          <a:p>
            <a:r>
              <a:rPr lang="fr-CH"/>
              <a:t>Recurrent Neural Networks hold the state-of-the-art </a:t>
            </a:r>
            <a:r>
              <a:rPr lang="en-US"/>
              <a:t>results in a wide range of sequence based tasks.</a:t>
            </a:r>
          </a:p>
          <a:p>
            <a:pPr algn="just"/>
            <a:r>
              <a:rPr lang="fr-CH"/>
              <a:t>The inclusion of stochastic latent variables has been shown to further enhance their performance on text, speech and music generation.</a:t>
            </a:r>
          </a:p>
          <a:p>
            <a:pPr algn="just"/>
            <a:r>
              <a:rPr lang="en-US"/>
              <a:t>Investigate whether these models are also effective for tasks </a:t>
            </a:r>
            <a:r>
              <a:rPr lang="fr-CH"/>
              <a:t>involving videos.</a:t>
            </a:r>
          </a:p>
          <a:p>
            <a:pPr algn="just"/>
            <a:r>
              <a:rPr lang="fr-CH"/>
              <a:t>Investigate the effect the latent variables has on future frame prediction.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113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7340220" cy="3931920"/>
          </a:xfrm>
        </p:spPr>
        <p:txBody>
          <a:bodyPr/>
          <a:lstStyle/>
          <a:p>
            <a:r>
              <a:rPr lang="fr-CH"/>
              <a:t>Minimize the negative of the timestep-wise variational lower bound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Cross Entropy for reconstruction loss.</a:t>
            </a:r>
          </a:p>
          <a:p>
            <a:r>
              <a:rPr lang="fr-CH"/>
              <a:t>No longer a unit gaussian for p.</a:t>
            </a:r>
          </a:p>
          <a:p>
            <a:r>
              <a:rPr lang="fr-CH"/>
              <a:t>p and q are conditioned differently.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pPr marL="0" indent="0">
              <a:buNone/>
            </a:pPr>
            <a:endParaRPr lang="fr-CH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68EDCF-4EA0-4AA6-831F-8F547A72BEE3}"/>
              </a:ext>
            </a:extLst>
          </p:cNvPr>
          <p:cNvGrpSpPr/>
          <p:nvPr/>
        </p:nvGrpSpPr>
        <p:grpSpPr>
          <a:xfrm>
            <a:off x="8553904" y="2090051"/>
            <a:ext cx="2171779" cy="2181072"/>
            <a:chOff x="8553904" y="2090051"/>
            <a:chExt cx="2171779" cy="21810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24BB80-9CD5-4523-9E20-75EA22B8A984}"/>
                </a:ext>
              </a:extLst>
            </p:cNvPr>
            <p:cNvGrpSpPr/>
            <p:nvPr/>
          </p:nvGrpSpPr>
          <p:grpSpPr>
            <a:xfrm>
              <a:off x="8553904" y="2090051"/>
              <a:ext cx="2171779" cy="2181072"/>
              <a:chOff x="838200" y="2339019"/>
              <a:chExt cx="3166129" cy="317967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28420E8-7B5B-45C5-93D7-8E2678539008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1A595E9-C29D-4060-B615-B2B9CACE6AA0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2B00A2-2BF4-4D19-93EF-E702AE448D40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A76F6DB-B61A-4BDE-A621-802EB22C8B6C}"/>
                  </a:ext>
                </a:extLst>
              </p:cNvPr>
              <p:cNvGrpSpPr/>
              <p:nvPr/>
            </p:nvGrpSpPr>
            <p:grpSpPr>
              <a:xfrm>
                <a:off x="2110105" y="4851308"/>
                <a:ext cx="667388" cy="667388"/>
                <a:chOff x="5812971" y="3940626"/>
                <a:chExt cx="509499" cy="509499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52E06ED-1EFA-4D29-A723-9BE5E52352CB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73337DC-8A06-4995-AE15-FF87191964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63188" y="3986760"/>
                      <a:ext cx="411729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fr-CH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73337DC-8A06-4995-AE15-FF87191964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63188" y="3986760"/>
                      <a:ext cx="411729" cy="4453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4545" r="-5000"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DC28C93-3482-4B3F-BB77-0964BC10F675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E61A344D-12FA-408A-8AEC-B9670BEC6D3B}"/>
                  </a:ext>
                </a:extLst>
              </p:cNvPr>
              <p:cNvSpPr/>
              <p:nvPr/>
            </p:nvSpPr>
            <p:spPr>
              <a:xfrm>
                <a:off x="3074025" y="2339019"/>
                <a:ext cx="930304" cy="930304"/>
              </a:xfrm>
              <a:prstGeom prst="diamond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 sz="1200">
                  <a:latin typeface="Century" panose="02040604050505020304" pitchFamily="18" charset="0"/>
                </a:endParaRP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D94907E-4EE3-4940-8E14-E9A5A20FB1C6}"/>
                  </a:ext>
                </a:extLst>
              </p:cNvPr>
              <p:cNvCxnSpPr>
                <a:cxnSpLocks/>
                <a:stCxn id="14" idx="3"/>
                <a:endCxn id="8" idx="1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28F43A8-00CF-4D96-BF5E-2A7C14B52D4A}"/>
                  </a:ext>
                </a:extLst>
              </p:cNvPr>
              <p:cNvCxnSpPr>
                <a:cxnSpLocks/>
                <a:stCxn id="12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C0B590-09D2-4007-A380-50B8D386821D}"/>
                  </a:ext>
                </a:extLst>
              </p:cNvPr>
              <p:cNvSpPr txBox="1"/>
              <p:nvPr/>
            </p:nvSpPr>
            <p:spPr>
              <a:xfrm>
                <a:off x="3301970" y="2533471"/>
                <a:ext cx="619280" cy="5833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H" sz="2000">
                    <a:latin typeface="+mj-lt"/>
                  </a:rPr>
                  <a:t>h</a:t>
                </a:r>
                <a:r>
                  <a:rPr lang="fr-CH" sz="2000" baseline="-25000">
                    <a:latin typeface="+mj-lt"/>
                  </a:rPr>
                  <a:t>t</a:t>
                </a:r>
                <a:endParaRPr lang="en-CH" sz="2000">
                  <a:latin typeface="+mj-lt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AEA5CB-AA6F-4DE6-8F41-B90930C7E3EE}"/>
                </a:ext>
              </a:extLst>
            </p:cNvPr>
            <p:cNvGrpSpPr/>
            <p:nvPr/>
          </p:nvGrpSpPr>
          <p:grpSpPr>
            <a:xfrm>
              <a:off x="9101721" y="2524763"/>
              <a:ext cx="1150322" cy="1288571"/>
              <a:chOff x="1530118" y="3040248"/>
              <a:chExt cx="1637372" cy="1834156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831AD24-6EB7-4019-9F78-16DE5DBCE7F6}"/>
                  </a:ext>
                </a:extLst>
              </p:cNvPr>
              <p:cNvCxnSpPr>
                <a:cxnSpLocks/>
                <a:endCxn id="37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D61010C-2237-455B-BB20-CADDF28F7AC4}"/>
                  </a:ext>
                </a:extLst>
              </p:cNvPr>
              <p:cNvGrpSpPr/>
              <p:nvPr/>
            </p:nvGrpSpPr>
            <p:grpSpPr>
              <a:xfrm>
                <a:off x="1963018" y="3630668"/>
                <a:ext cx="698676" cy="667388"/>
                <a:chOff x="5700677" y="3954815"/>
                <a:chExt cx="533385" cy="509499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6FDEA7D5-17F7-429F-882A-452F9E67385E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3B20FC-7738-4D8E-8C2C-966061F6883E}"/>
                    </a:ext>
                  </a:extLst>
                </p:cNvPr>
                <p:cNvSpPr txBox="1"/>
                <p:nvPr/>
              </p:nvSpPr>
              <p:spPr>
                <a:xfrm>
                  <a:off x="5771744" y="3958722"/>
                  <a:ext cx="462318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F9F5362-A2E9-42B2-950A-AB216CB4169F}"/>
                  </a:ext>
                </a:extLst>
              </p:cNvPr>
              <p:cNvCxnSpPr>
                <a:cxnSpLocks/>
                <a:stCxn id="37" idx="4"/>
                <a:endCxn id="12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35D54F7-5597-4A88-91AB-BC6D954ED859}"/>
                  </a:ext>
                </a:extLst>
              </p:cNvPr>
              <p:cNvCxnSpPr>
                <a:cxnSpLocks/>
                <a:stCxn id="37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7A331D-1485-4236-A578-60705C22032C}"/>
              </a:ext>
            </a:extLst>
          </p:cNvPr>
          <p:cNvGrpSpPr/>
          <p:nvPr/>
        </p:nvGrpSpPr>
        <p:grpSpPr>
          <a:xfrm>
            <a:off x="1066799" y="2490052"/>
            <a:ext cx="6198492" cy="1054785"/>
            <a:chOff x="1066799" y="2490052"/>
            <a:chExt cx="6198492" cy="10547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832671-04B5-4535-9D77-9277E9798334}"/>
                    </a:ext>
                  </a:extLst>
                </p:cNvPr>
                <p:cNvSpPr txBox="1"/>
                <p:nvPr/>
              </p:nvSpPr>
              <p:spPr>
                <a:xfrm>
                  <a:off x="1066799" y="2490052"/>
                  <a:ext cx="6198492" cy="8717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CH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  <m:e>
                            <m:func>
                              <m:funcPr>
                                <m:ctrlPr>
                                  <a:rPr lang="fr-CH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CH" sz="20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fr-CH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200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  <m:d>
                                  <m:dPr>
                                    <m:ctrlPr>
                                      <a:rPr lang="fr-CH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20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2000">
                                    <a:latin typeface="Cambria Math" panose="02040503050406030204" pitchFamily="18" charset="0"/>
                                  </a:rPr>
                                  <m:t> || 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200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fr-CH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fr-CH" sz="20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fr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fr-CH" sz="2000" b="0" i="0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2000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fr-CH" sz="2000" i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fr-CH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 i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2000" i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20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CH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2000" i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fr-CH" sz="2000" i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2000" i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20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CH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2000" i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fr-CH" sz="2000" i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CH" sz="2000" i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fr-CH" sz="2000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CH" sz="200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832671-04B5-4535-9D77-9277E9798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799" y="2490052"/>
                  <a:ext cx="6198492" cy="8717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EC5966-C0C8-45F9-A22C-F3DAE103495D}"/>
                </a:ext>
              </a:extLst>
            </p:cNvPr>
            <p:cNvCxnSpPr>
              <a:cxnSpLocks/>
            </p:cNvCxnSpPr>
            <p:nvPr/>
          </p:nvCxnSpPr>
          <p:spPr>
            <a:xfrm>
              <a:off x="5294522" y="3211702"/>
              <a:ext cx="18669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6551569-FEBE-4D50-A483-EF4A00C14622}"/>
                </a:ext>
              </a:extLst>
            </p:cNvPr>
            <p:cNvCxnSpPr>
              <a:cxnSpLocks/>
            </p:cNvCxnSpPr>
            <p:nvPr/>
          </p:nvCxnSpPr>
          <p:spPr>
            <a:xfrm>
              <a:off x="1476600" y="3196725"/>
              <a:ext cx="351379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ontent Placeholder 2">
              <a:extLst>
                <a:ext uri="{FF2B5EF4-FFF2-40B4-BE49-F238E27FC236}">
                  <a16:creationId xmlns:a16="http://schemas.microsoft.com/office/drawing/2014/main" id="{2FD54E0D-5A31-41A1-AE93-04D761D24F2A}"/>
                </a:ext>
              </a:extLst>
            </p:cNvPr>
            <p:cNvSpPr txBox="1">
              <a:spLocks/>
            </p:cNvSpPr>
            <p:nvPr/>
          </p:nvSpPr>
          <p:spPr>
            <a:xfrm>
              <a:off x="2064625" y="3191128"/>
              <a:ext cx="2788293" cy="3036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chemeClr val="accent1"/>
                  </a:solidFill>
                </a:rPr>
                <a:t>Divergence from p to q</a:t>
              </a:r>
              <a:endParaRPr lang="en-CH" sz="1300">
                <a:solidFill>
                  <a:schemeClr val="accent1"/>
                </a:solidFill>
              </a:endParaRPr>
            </a:p>
          </p:txBody>
        </p:sp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E372C3BF-E3CE-4493-9F29-16034EE009C5}"/>
                </a:ext>
              </a:extLst>
            </p:cNvPr>
            <p:cNvSpPr txBox="1">
              <a:spLocks/>
            </p:cNvSpPr>
            <p:nvPr/>
          </p:nvSpPr>
          <p:spPr>
            <a:xfrm>
              <a:off x="5526841" y="3187648"/>
              <a:ext cx="1549925" cy="3571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rgbClr val="FF0000"/>
                  </a:solidFill>
                </a:rPr>
                <a:t>Reconstruction</a:t>
              </a:r>
              <a:endParaRPr lang="en-CH" sz="13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08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0051"/>
            <a:ext cx="7340220" cy="3118104"/>
          </a:xfrm>
        </p:spPr>
        <p:txBody>
          <a:bodyPr/>
          <a:lstStyle/>
          <a:p>
            <a:r>
              <a:rPr lang="fr-CH"/>
              <a:t>Divergence term.</a:t>
            </a:r>
            <a:endParaRPr lang="fr-CH">
              <a:solidFill>
                <a:srgbClr val="FF0000"/>
              </a:solidFill>
            </a:endParaRPr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BBCE809-F76B-4C39-9C21-DD2671F23574}"/>
              </a:ext>
            </a:extLst>
          </p:cNvPr>
          <p:cNvGrpSpPr/>
          <p:nvPr/>
        </p:nvGrpSpPr>
        <p:grpSpPr>
          <a:xfrm>
            <a:off x="8553904" y="2090051"/>
            <a:ext cx="794144" cy="638134"/>
            <a:chOff x="2707688" y="3515556"/>
            <a:chExt cx="883847" cy="710215"/>
          </a:xfrm>
        </p:grpSpPr>
        <p:sp>
          <p:nvSpPr>
            <p:cNvPr id="116" name="Diamond 115">
              <a:extLst>
                <a:ext uri="{FF2B5EF4-FFF2-40B4-BE49-F238E27FC236}">
                  <a16:creationId xmlns:a16="http://schemas.microsoft.com/office/drawing/2014/main" id="{09AEAD4E-5C2F-43F6-930D-A5B827DB0556}"/>
                </a:ext>
              </a:extLst>
            </p:cNvPr>
            <p:cNvSpPr/>
            <p:nvPr/>
          </p:nvSpPr>
          <p:spPr>
            <a:xfrm>
              <a:off x="2707688" y="3515556"/>
              <a:ext cx="710215" cy="710215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39836FC-6346-46B7-A379-AD4618C19A54}"/>
                </a:ext>
              </a:extLst>
            </p:cNvPr>
            <p:cNvSpPr txBox="1"/>
            <p:nvPr/>
          </p:nvSpPr>
          <p:spPr>
            <a:xfrm>
              <a:off x="2834293" y="3640015"/>
              <a:ext cx="757242" cy="445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t-1</a:t>
              </a:r>
              <a:endParaRPr lang="en-CH" sz="2000">
                <a:latin typeface="+mj-lt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F68C095-A7D1-43C3-B11A-B0BFD830E292}"/>
              </a:ext>
            </a:extLst>
          </p:cNvPr>
          <p:cNvGrpSpPr/>
          <p:nvPr/>
        </p:nvGrpSpPr>
        <p:grpSpPr>
          <a:xfrm>
            <a:off x="9426356" y="3813335"/>
            <a:ext cx="457789" cy="457789"/>
            <a:chOff x="5812971" y="3940626"/>
            <a:chExt cx="509499" cy="50949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AC9E4D9-E9A1-48F1-8AA7-4CB907A6B406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8AA9A175-A50C-466C-BA89-2304D173A24E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8AA9A175-A50C-466C-BA89-2304D173A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2"/>
                  <a:stretch>
                    <a:fillRect t="-4545" r="-5000"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F54069A-55A3-4B42-9623-4ADD8BF522E1}"/>
              </a:ext>
            </a:extLst>
          </p:cNvPr>
          <p:cNvCxnSpPr>
            <a:cxnSpLocks/>
            <a:endCxn id="114" idx="1"/>
          </p:cNvCxnSpPr>
          <p:nvPr/>
        </p:nvCxnSpPr>
        <p:spPr>
          <a:xfrm>
            <a:off x="9028519" y="2571052"/>
            <a:ext cx="464878" cy="13093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Diamond 109">
            <a:extLst>
              <a:ext uri="{FF2B5EF4-FFF2-40B4-BE49-F238E27FC236}">
                <a16:creationId xmlns:a16="http://schemas.microsoft.com/office/drawing/2014/main" id="{BA312336-675F-406C-B8C7-208897871556}"/>
              </a:ext>
            </a:extLst>
          </p:cNvPr>
          <p:cNvSpPr/>
          <p:nvPr/>
        </p:nvSpPr>
        <p:spPr>
          <a:xfrm>
            <a:off x="10087549" y="2090051"/>
            <a:ext cx="638134" cy="638134"/>
          </a:xfrm>
          <a:prstGeom prst="diamond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sz="1200">
              <a:latin typeface="Century" panose="02040604050505020304" pitchFamily="18" charset="0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4A45DF8-2782-4AC7-9E55-E0F7370495CD}"/>
              </a:ext>
            </a:extLst>
          </p:cNvPr>
          <p:cNvCxnSpPr>
            <a:cxnSpLocks/>
            <a:stCxn id="116" idx="3"/>
            <a:endCxn id="110" idx="1"/>
          </p:cNvCxnSpPr>
          <p:nvPr/>
        </p:nvCxnSpPr>
        <p:spPr>
          <a:xfrm>
            <a:off x="9192038" y="2409119"/>
            <a:ext cx="8955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926D9DC-B6D6-488F-9D98-2FC32DCFCB30}"/>
              </a:ext>
            </a:extLst>
          </p:cNvPr>
          <p:cNvCxnSpPr>
            <a:cxnSpLocks/>
            <a:stCxn id="114" idx="7"/>
          </p:cNvCxnSpPr>
          <p:nvPr/>
        </p:nvCxnSpPr>
        <p:spPr>
          <a:xfrm flipV="1">
            <a:off x="9817104" y="2649547"/>
            <a:ext cx="502308" cy="123082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55D1BEC-CB0D-42B8-B6E9-7A77BAD5C6F0}"/>
              </a:ext>
            </a:extLst>
          </p:cNvPr>
          <p:cNvSpPr txBox="1"/>
          <p:nvPr/>
        </p:nvSpPr>
        <p:spPr>
          <a:xfrm>
            <a:off x="10243906" y="2223434"/>
            <a:ext cx="42479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CH" sz="2000">
                <a:latin typeface="+mj-lt"/>
              </a:rPr>
              <a:t>h</a:t>
            </a:r>
            <a:r>
              <a:rPr lang="fr-CH" sz="2000" baseline="-25000">
                <a:latin typeface="+mj-lt"/>
              </a:rPr>
              <a:t>t</a:t>
            </a:r>
            <a:endParaRPr lang="en-CH" sz="2000">
              <a:latin typeface="+mj-lt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B799BE-EE2C-4BF9-8E33-6B8EA4AB9F3F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9101721" y="2524763"/>
            <a:ext cx="372790" cy="48346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196DEF-0CEA-429F-B065-7E0E8B831640}"/>
              </a:ext>
            </a:extLst>
          </p:cNvPr>
          <p:cNvGrpSpPr/>
          <p:nvPr/>
        </p:nvGrpSpPr>
        <p:grpSpPr>
          <a:xfrm>
            <a:off x="9405851" y="2939558"/>
            <a:ext cx="490849" cy="468868"/>
            <a:chOff x="5700677" y="3954815"/>
            <a:chExt cx="533385" cy="50949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83A117C-B345-49AD-9F13-C7B1E90D7DE2}"/>
                </a:ext>
              </a:extLst>
            </p:cNvPr>
            <p:cNvSpPr/>
            <p:nvPr/>
          </p:nvSpPr>
          <p:spPr>
            <a:xfrm>
              <a:off x="5700677" y="3954815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D08D39B-1C65-40DE-BF79-F31C161C5A23}"/>
                </a:ext>
              </a:extLst>
            </p:cNvPr>
            <p:cNvSpPr txBox="1"/>
            <p:nvPr/>
          </p:nvSpPr>
          <p:spPr>
            <a:xfrm>
              <a:off x="5771744" y="3958722"/>
              <a:ext cx="462318" cy="43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z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A0DD4E2-6362-4F31-8ACB-EC9ACDEDE22A}"/>
              </a:ext>
            </a:extLst>
          </p:cNvPr>
          <p:cNvCxnSpPr>
            <a:cxnSpLocks/>
            <a:stCxn id="105" idx="4"/>
            <a:endCxn id="114" idx="0"/>
          </p:cNvCxnSpPr>
          <p:nvPr/>
        </p:nvCxnSpPr>
        <p:spPr>
          <a:xfrm>
            <a:off x="9640281" y="3408427"/>
            <a:ext cx="14970" cy="4049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E554986-E7E6-449F-9828-2D0B407C8E13}"/>
              </a:ext>
            </a:extLst>
          </p:cNvPr>
          <p:cNvCxnSpPr>
            <a:cxnSpLocks/>
            <a:stCxn id="105" idx="7"/>
          </p:cNvCxnSpPr>
          <p:nvPr/>
        </p:nvCxnSpPr>
        <p:spPr>
          <a:xfrm flipV="1">
            <a:off x="9806051" y="2572363"/>
            <a:ext cx="445992" cy="43586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9229FF3-C6F0-4B5E-BD48-5CED0EF5AA0E}"/>
              </a:ext>
            </a:extLst>
          </p:cNvPr>
          <p:cNvGrpSpPr/>
          <p:nvPr/>
        </p:nvGrpSpPr>
        <p:grpSpPr>
          <a:xfrm>
            <a:off x="7018067" y="2090051"/>
            <a:ext cx="2114792" cy="2181072"/>
            <a:chOff x="8553904" y="2090051"/>
            <a:chExt cx="2114792" cy="2181072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EFC142B-2969-4330-8820-96D50B7849BF}"/>
                </a:ext>
              </a:extLst>
            </p:cNvPr>
            <p:cNvGrpSpPr/>
            <p:nvPr/>
          </p:nvGrpSpPr>
          <p:grpSpPr>
            <a:xfrm>
              <a:off x="8553904" y="2090051"/>
              <a:ext cx="2114792" cy="2181072"/>
              <a:chOff x="838200" y="2339019"/>
              <a:chExt cx="3083050" cy="3179677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317A6828-2B41-411B-9BFB-10085649DC99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178" name="Diamond 177">
                  <a:extLst>
                    <a:ext uri="{FF2B5EF4-FFF2-40B4-BE49-F238E27FC236}">
                      <a16:creationId xmlns:a16="http://schemas.microsoft.com/office/drawing/2014/main" id="{669B0DDE-CC76-488B-B49F-9B21ED6C3519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77686391-1FDA-4A6D-A688-E486A7AA5F9C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t-2</a:t>
                  </a:r>
                  <a:endParaRPr lang="en-CH" sz="2000">
                    <a:latin typeface="+mj-lt"/>
                  </a:endParaRPr>
                </a:p>
              </p:txBody>
            </p:sp>
          </p:grp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180B154-54D7-4E1C-804C-FB28199AF21C}"/>
                  </a:ext>
                </a:extLst>
              </p:cNvPr>
              <p:cNvSpPr/>
              <p:nvPr/>
            </p:nvSpPr>
            <p:spPr>
              <a:xfrm>
                <a:off x="2110105" y="4851308"/>
                <a:ext cx="667388" cy="667388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592CA344-DC5D-48ED-BCA6-5F4F8482FCA3}"/>
                  </a:ext>
                </a:extLst>
              </p:cNvPr>
              <p:cNvCxnSpPr>
                <a:cxnSpLocks/>
                <a:endCxn id="176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7B7E0F17-886D-4991-8F9E-93C57442A95B}"/>
                  </a:ext>
                </a:extLst>
              </p:cNvPr>
              <p:cNvCxnSpPr>
                <a:cxnSpLocks/>
                <a:stCxn id="178" idx="3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0228112B-5DDA-4CD4-84BC-AA21A9984F2D}"/>
                  </a:ext>
                </a:extLst>
              </p:cNvPr>
              <p:cNvCxnSpPr>
                <a:cxnSpLocks/>
                <a:stCxn id="176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60DCFF87-7543-4A1C-9BA1-E37FD7C90A39}"/>
                  </a:ext>
                </a:extLst>
              </p:cNvPr>
              <p:cNvSpPr txBox="1"/>
              <p:nvPr/>
            </p:nvSpPr>
            <p:spPr>
              <a:xfrm>
                <a:off x="3176856" y="2533471"/>
                <a:ext cx="744394" cy="5833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CH" sz="2000">
                  <a:latin typeface="+mj-lt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F3474327-69AA-42E2-B2B9-4E907C516F8B}"/>
                </a:ext>
              </a:extLst>
            </p:cNvPr>
            <p:cNvGrpSpPr/>
            <p:nvPr/>
          </p:nvGrpSpPr>
          <p:grpSpPr>
            <a:xfrm>
              <a:off x="9101721" y="2524763"/>
              <a:ext cx="1150322" cy="1288571"/>
              <a:chOff x="1530118" y="3040248"/>
              <a:chExt cx="1637372" cy="1834156"/>
            </a:xfrm>
          </p:grpSpPr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49CBD0EA-2144-47D0-ABB2-D83EB85C4F0A}"/>
                  </a:ext>
                </a:extLst>
              </p:cNvPr>
              <p:cNvCxnSpPr>
                <a:cxnSpLocks/>
                <a:endCxn id="167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525A0736-52AF-4C49-9CB8-170FC8758F4D}"/>
                  </a:ext>
                </a:extLst>
              </p:cNvPr>
              <p:cNvSpPr/>
              <p:nvPr/>
            </p:nvSpPr>
            <p:spPr>
              <a:xfrm>
                <a:off x="1963018" y="3630669"/>
                <a:ext cx="667388" cy="667388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1648F1E-3000-4D9F-B594-47C637F1AE68}"/>
                  </a:ext>
                </a:extLst>
              </p:cNvPr>
              <p:cNvCxnSpPr>
                <a:cxnSpLocks/>
                <a:stCxn id="167" idx="4"/>
                <a:endCxn id="176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0202067E-2AC2-4F63-8FDA-F9FC26010A46}"/>
                  </a:ext>
                </a:extLst>
              </p:cNvPr>
              <p:cNvCxnSpPr>
                <a:cxnSpLocks/>
                <a:stCxn id="167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B1F497F-862F-4334-8B62-068630E367C6}"/>
                  </a:ext>
                </a:extLst>
              </p:cNvPr>
              <p:cNvSpPr txBox="1"/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H" sz="2000" i="1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func>
                            <m:funcPr>
                              <m:ctrlPr>
                                <a:rPr lang="fr-CH" sz="2000" i="1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||  </m:t>
                              </m:r>
                              <m:r>
                                <m:rPr>
                                  <m:sty m:val="p"/>
                                </m:rP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CH" sz="2000" b="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B1F497F-862F-4334-8B62-068630E36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9A262A1-87E6-45FD-9432-C409F526DE28}"/>
                  </a:ext>
                </a:extLst>
              </p:cNvPr>
              <p:cNvSpPr txBox="1"/>
              <p:nvPr/>
            </p:nvSpPr>
            <p:spPr>
              <a:xfrm>
                <a:off x="7897277" y="3854786"/>
                <a:ext cx="6399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sz="200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fr-CH" sz="2000" baseline="-25000">
                    <a:latin typeface="+mj-lt"/>
                  </a:rPr>
                  <a:t>t-1</a:t>
                </a:r>
                <a:endParaRPr lang="en-CH" sz="2000">
                  <a:latin typeface="+mj-lt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9A262A1-87E6-45FD-9432-C409F526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277" y="3854786"/>
                <a:ext cx="639928" cy="400110"/>
              </a:xfrm>
              <a:prstGeom prst="rect">
                <a:avLst/>
              </a:prstGeom>
              <a:blipFill>
                <a:blip r:embed="rId4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TextBox 208">
            <a:extLst>
              <a:ext uri="{FF2B5EF4-FFF2-40B4-BE49-F238E27FC236}">
                <a16:creationId xmlns:a16="http://schemas.microsoft.com/office/drawing/2014/main" id="{85E77B7C-C427-4875-8FDB-CED3E1CCD556}"/>
              </a:ext>
            </a:extLst>
          </p:cNvPr>
          <p:cNvSpPr txBox="1"/>
          <p:nvPr/>
        </p:nvSpPr>
        <p:spPr>
          <a:xfrm>
            <a:off x="7865371" y="2943153"/>
            <a:ext cx="548651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>
                <a:latin typeface="+mj-lt"/>
              </a:rPr>
              <a:t>z</a:t>
            </a:r>
            <a:r>
              <a:rPr lang="fr-CH" sz="2000" baseline="-25000">
                <a:latin typeface="+mj-lt"/>
              </a:rPr>
              <a:t>t-1</a:t>
            </a:r>
            <a:endParaRPr lang="en-CH" sz="2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57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0051"/>
            <a:ext cx="7340220" cy="3118104"/>
          </a:xfrm>
        </p:spPr>
        <p:txBody>
          <a:bodyPr/>
          <a:lstStyle/>
          <a:p>
            <a:r>
              <a:rPr lang="fr-CH"/>
              <a:t>Divergence term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>
                <a:solidFill>
                  <a:schemeClr val="accent2"/>
                </a:solidFill>
              </a:rPr>
              <a:t>p</a:t>
            </a:r>
            <a:r>
              <a:rPr lang="fr-CH"/>
              <a:t> is conditioned on z and x from the previous timesteps</a:t>
            </a:r>
          </a:p>
          <a:p>
            <a:pPr marL="0" indent="0">
              <a:buNone/>
            </a:pPr>
            <a:endParaRPr lang="fr-CH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F68C095-A7D1-43C3-B11A-B0BFD830E292}"/>
              </a:ext>
            </a:extLst>
          </p:cNvPr>
          <p:cNvGrpSpPr/>
          <p:nvPr/>
        </p:nvGrpSpPr>
        <p:grpSpPr>
          <a:xfrm>
            <a:off x="9426356" y="3813334"/>
            <a:ext cx="457789" cy="457789"/>
            <a:chOff x="5812971" y="3940626"/>
            <a:chExt cx="509499" cy="50949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AC9E4D9-E9A1-48F1-8AA7-4CB907A6B406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8AA9A175-A50C-466C-BA89-2304D173A24E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8AA9A175-A50C-466C-BA89-2304D173A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2"/>
                  <a:stretch>
                    <a:fillRect t="-4545" r="-5000"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B799BE-EE2C-4BF9-8E33-6B8EA4AB9F3F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9101721" y="2524763"/>
            <a:ext cx="372790" cy="48346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196DEF-0CEA-429F-B065-7E0E8B831640}"/>
              </a:ext>
            </a:extLst>
          </p:cNvPr>
          <p:cNvGrpSpPr/>
          <p:nvPr/>
        </p:nvGrpSpPr>
        <p:grpSpPr>
          <a:xfrm>
            <a:off x="9405851" y="2939558"/>
            <a:ext cx="490849" cy="468868"/>
            <a:chOff x="5700677" y="3954815"/>
            <a:chExt cx="533385" cy="50949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83A117C-B345-49AD-9F13-C7B1E90D7DE2}"/>
                </a:ext>
              </a:extLst>
            </p:cNvPr>
            <p:cNvSpPr/>
            <p:nvPr/>
          </p:nvSpPr>
          <p:spPr>
            <a:xfrm>
              <a:off x="5700677" y="3954815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D08D39B-1C65-40DE-BF79-F31C161C5A23}"/>
                </a:ext>
              </a:extLst>
            </p:cNvPr>
            <p:cNvSpPr txBox="1"/>
            <p:nvPr/>
          </p:nvSpPr>
          <p:spPr>
            <a:xfrm>
              <a:off x="5771744" y="3958722"/>
              <a:ext cx="462318" cy="43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z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E246D4-0B3E-469A-9681-ED3CAB0888E5}"/>
              </a:ext>
            </a:extLst>
          </p:cNvPr>
          <p:cNvGrpSpPr/>
          <p:nvPr/>
        </p:nvGrpSpPr>
        <p:grpSpPr>
          <a:xfrm>
            <a:off x="7018067" y="2090051"/>
            <a:ext cx="1765508" cy="2181071"/>
            <a:chOff x="8553904" y="2090051"/>
            <a:chExt cx="1765508" cy="218107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67043C6-1832-468D-807B-C9B47A2759F9}"/>
                </a:ext>
              </a:extLst>
            </p:cNvPr>
            <p:cNvGrpSpPr/>
            <p:nvPr/>
          </p:nvGrpSpPr>
          <p:grpSpPr>
            <a:xfrm>
              <a:off x="8553904" y="2090051"/>
              <a:ext cx="1765508" cy="2181071"/>
              <a:chOff x="838200" y="2339019"/>
              <a:chExt cx="2573846" cy="317967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C6B55CC-6929-4FFF-8B53-483319DC2014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73" name="Diamond 72">
                  <a:extLst>
                    <a:ext uri="{FF2B5EF4-FFF2-40B4-BE49-F238E27FC236}">
                      <a16:creationId xmlns:a16="http://schemas.microsoft.com/office/drawing/2014/main" id="{F49FB7D8-F711-4F24-9905-5E274D518A7D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AD19A60-50B3-482C-A96B-18AF0A32BF81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t-2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A5F7160-80D8-48AF-8B83-857780C5FBBE}"/>
                  </a:ext>
                </a:extLst>
              </p:cNvPr>
              <p:cNvGrpSpPr/>
              <p:nvPr/>
            </p:nvGrpSpPr>
            <p:grpSpPr>
              <a:xfrm>
                <a:off x="2110107" y="4851307"/>
                <a:ext cx="942768" cy="667388"/>
                <a:chOff x="5812971" y="3940626"/>
                <a:chExt cx="719730" cy="509499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F8B91C4B-13CB-4A38-AF88-E0FDE95448DA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6DA3CF2D-647C-49D4-BE9A-E61D6FFA0D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CH" sz="20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t-1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6DA3CF2D-647C-49D4-BE9A-E61D6FFA0D7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A722E0F0-5D89-4E58-90EA-9703FA2480FE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E2730B7-C28B-4F0A-A673-0593F07C007E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226B7A5-ED5F-47A8-B3AA-E27246811E15}"/>
                  </a:ext>
                </a:extLst>
              </p:cNvPr>
              <p:cNvCxnSpPr>
                <a:cxnSpLocks/>
                <a:stCxn id="71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CA69960-979C-4CE7-87B5-0B14884A433C}"/>
                </a:ext>
              </a:extLst>
            </p:cNvPr>
            <p:cNvGrpSpPr/>
            <p:nvPr/>
          </p:nvGrpSpPr>
          <p:grpSpPr>
            <a:xfrm>
              <a:off x="9101721" y="2524763"/>
              <a:ext cx="1150322" cy="1288571"/>
              <a:chOff x="1530118" y="3040248"/>
              <a:chExt cx="1637372" cy="1834156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14A89D7-2484-471E-8FBE-13688F08B32E}"/>
                  </a:ext>
                </a:extLst>
              </p:cNvPr>
              <p:cNvCxnSpPr>
                <a:cxnSpLocks/>
                <a:endCxn id="62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3DC8930F-4147-48B2-AD5D-C0AC8B22C2AC}"/>
                  </a:ext>
                </a:extLst>
              </p:cNvPr>
              <p:cNvGrpSpPr/>
              <p:nvPr/>
            </p:nvGrpSpPr>
            <p:grpSpPr>
              <a:xfrm>
                <a:off x="1956409" y="3630668"/>
                <a:ext cx="780951" cy="667388"/>
                <a:chOff x="5695637" y="3954815"/>
                <a:chExt cx="596196" cy="509499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F170D2B-EBE9-4AEA-9A86-47E5DD69830E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A91D069-90F2-4F93-B7BE-D16FA377CBAF}"/>
                    </a:ext>
                  </a:extLst>
                </p:cNvPr>
                <p:cNvSpPr txBox="1"/>
                <p:nvPr/>
              </p:nvSpPr>
              <p:spPr>
                <a:xfrm>
                  <a:off x="5695637" y="3958722"/>
                  <a:ext cx="596196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A1BF1A0-260C-45AF-B07A-2A97990C21CC}"/>
                  </a:ext>
                </a:extLst>
              </p:cNvPr>
              <p:cNvCxnSpPr>
                <a:cxnSpLocks/>
                <a:stCxn id="62" idx="4"/>
                <a:endCxn id="71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13FD04A-B5DB-42DC-A71C-8015C0C6CB63}"/>
                  </a:ext>
                </a:extLst>
              </p:cNvPr>
              <p:cNvCxnSpPr>
                <a:cxnSpLocks/>
                <a:stCxn id="62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E87E1A8-3C19-4617-B309-E80FDCF19F90}"/>
                  </a:ext>
                </a:extLst>
              </p:cNvPr>
              <p:cNvSpPr txBox="1"/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H" sz="2000" i="1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func>
                            <m:funcPr>
                              <m:ctrlPr>
                                <a:rPr lang="fr-CH" sz="2000" i="1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||  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CH" sz="2000" b="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E87E1A8-3C19-4617-B309-E80FDCF1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4D72BA35-39C3-4BFD-9DA4-94F51AF5F7B5}"/>
              </a:ext>
            </a:extLst>
          </p:cNvPr>
          <p:cNvGrpSpPr/>
          <p:nvPr/>
        </p:nvGrpSpPr>
        <p:grpSpPr>
          <a:xfrm>
            <a:off x="8553904" y="2090051"/>
            <a:ext cx="794144" cy="638134"/>
            <a:chOff x="2707688" y="3515556"/>
            <a:chExt cx="883847" cy="710215"/>
          </a:xfrm>
        </p:grpSpPr>
        <p:sp>
          <p:nvSpPr>
            <p:cNvPr id="83" name="Diamond 82">
              <a:extLst>
                <a:ext uri="{FF2B5EF4-FFF2-40B4-BE49-F238E27FC236}">
                  <a16:creationId xmlns:a16="http://schemas.microsoft.com/office/drawing/2014/main" id="{76BD2847-BC4C-4E93-AFD9-4784FCF745C2}"/>
                </a:ext>
              </a:extLst>
            </p:cNvPr>
            <p:cNvSpPr/>
            <p:nvPr/>
          </p:nvSpPr>
          <p:spPr>
            <a:xfrm>
              <a:off x="2707688" y="3515556"/>
              <a:ext cx="710215" cy="710215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EB79132-C52F-464A-987C-D6DC2675D834}"/>
                </a:ext>
              </a:extLst>
            </p:cNvPr>
            <p:cNvSpPr txBox="1"/>
            <p:nvPr/>
          </p:nvSpPr>
          <p:spPr>
            <a:xfrm>
              <a:off x="2834293" y="3640015"/>
              <a:ext cx="757242" cy="445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t-1</a:t>
              </a:r>
              <a:endParaRPr lang="en-CH" sz="20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157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0050"/>
            <a:ext cx="6167212" cy="3417615"/>
          </a:xfrm>
        </p:spPr>
        <p:txBody>
          <a:bodyPr/>
          <a:lstStyle/>
          <a:p>
            <a:r>
              <a:rPr lang="fr-CH"/>
              <a:t>Divergence term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>
                <a:solidFill>
                  <a:schemeClr val="accent2"/>
                </a:solidFill>
              </a:rPr>
              <a:t>p</a:t>
            </a:r>
            <a:r>
              <a:rPr lang="fr-CH"/>
              <a:t> is conditioned on z and x from the previous timesteps</a:t>
            </a:r>
          </a:p>
          <a:p>
            <a:r>
              <a:rPr lang="fr-CH">
                <a:solidFill>
                  <a:srgbClr val="FF0000"/>
                </a:solidFill>
              </a:rPr>
              <a:t>q</a:t>
            </a:r>
            <a:r>
              <a:rPr lang="fr-CH"/>
              <a:t> is additionally conditioned on x at the current timestep</a:t>
            </a:r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B799BE-EE2C-4BF9-8E33-6B8EA4AB9F3F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9101721" y="2524763"/>
            <a:ext cx="372790" cy="48346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196DEF-0CEA-429F-B065-7E0E8B831640}"/>
              </a:ext>
            </a:extLst>
          </p:cNvPr>
          <p:cNvGrpSpPr/>
          <p:nvPr/>
        </p:nvGrpSpPr>
        <p:grpSpPr>
          <a:xfrm>
            <a:off x="9405851" y="2939558"/>
            <a:ext cx="490849" cy="468868"/>
            <a:chOff x="5700677" y="3954815"/>
            <a:chExt cx="533385" cy="50949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83A117C-B345-49AD-9F13-C7B1E90D7DE2}"/>
                </a:ext>
              </a:extLst>
            </p:cNvPr>
            <p:cNvSpPr/>
            <p:nvPr/>
          </p:nvSpPr>
          <p:spPr>
            <a:xfrm>
              <a:off x="5700677" y="3954815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D08D39B-1C65-40DE-BF79-F31C161C5A23}"/>
                </a:ext>
              </a:extLst>
            </p:cNvPr>
            <p:cNvSpPr txBox="1"/>
            <p:nvPr/>
          </p:nvSpPr>
          <p:spPr>
            <a:xfrm>
              <a:off x="5771744" y="3958722"/>
              <a:ext cx="462318" cy="43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z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C8EC7A-F87C-4FDA-9D80-5E2C397D8AC3}"/>
              </a:ext>
            </a:extLst>
          </p:cNvPr>
          <p:cNvGrpSpPr/>
          <p:nvPr/>
        </p:nvGrpSpPr>
        <p:grpSpPr>
          <a:xfrm>
            <a:off x="8909855" y="3813334"/>
            <a:ext cx="457789" cy="457789"/>
            <a:chOff x="5812971" y="3940626"/>
            <a:chExt cx="509499" cy="5094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76D0BB-4C02-495A-8F48-8516D2CB74B3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2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C5AFD1-2D0B-41DB-863E-D4EB666A6F91}"/>
              </a:ext>
            </a:extLst>
          </p:cNvPr>
          <p:cNvCxnSpPr>
            <a:cxnSpLocks/>
            <a:stCxn id="43" idx="0"/>
            <a:endCxn id="105" idx="3"/>
          </p:cNvCxnSpPr>
          <p:nvPr/>
        </p:nvCxnSpPr>
        <p:spPr>
          <a:xfrm flipV="1">
            <a:off x="9138750" y="3339762"/>
            <a:ext cx="335765" cy="473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836AAE-3B5D-403E-98FE-4C9997182070}"/>
              </a:ext>
            </a:extLst>
          </p:cNvPr>
          <p:cNvCxnSpPr>
            <a:cxnSpLocks/>
          </p:cNvCxnSpPr>
          <p:nvPr/>
        </p:nvCxnSpPr>
        <p:spPr>
          <a:xfrm>
            <a:off x="9014442" y="2629097"/>
            <a:ext cx="372790" cy="4834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51D38F-09C4-4764-8DAA-83CE4848A24C}"/>
              </a:ext>
            </a:extLst>
          </p:cNvPr>
          <p:cNvGrpSpPr/>
          <p:nvPr/>
        </p:nvGrpSpPr>
        <p:grpSpPr>
          <a:xfrm>
            <a:off x="7018067" y="2090051"/>
            <a:ext cx="1765508" cy="2181071"/>
            <a:chOff x="8553904" y="2090051"/>
            <a:chExt cx="1765508" cy="21810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DD702B-5F05-46FD-B66E-6E847712E50A}"/>
                </a:ext>
              </a:extLst>
            </p:cNvPr>
            <p:cNvGrpSpPr/>
            <p:nvPr/>
          </p:nvGrpSpPr>
          <p:grpSpPr>
            <a:xfrm>
              <a:off x="8553904" y="2090051"/>
              <a:ext cx="1765508" cy="2181071"/>
              <a:chOff x="838200" y="2339019"/>
              <a:chExt cx="2573846" cy="31796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B83673A-4D8E-4781-B3ED-C657EF1B1CD5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83" name="Diamond 82">
                  <a:extLst>
                    <a:ext uri="{FF2B5EF4-FFF2-40B4-BE49-F238E27FC236}">
                      <a16:creationId xmlns:a16="http://schemas.microsoft.com/office/drawing/2014/main" id="{DCA27B8E-A7D8-455D-BE41-E006BF9EDFF7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485CA5D-39E6-4AA1-9B84-61C07BF40EAF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t-2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8654196-19D1-4E14-867A-11B9BC5CCF6D}"/>
                  </a:ext>
                </a:extLst>
              </p:cNvPr>
              <p:cNvGrpSpPr/>
              <p:nvPr/>
            </p:nvGrpSpPr>
            <p:grpSpPr>
              <a:xfrm>
                <a:off x="2110107" y="4851307"/>
                <a:ext cx="942768" cy="667388"/>
                <a:chOff x="5812971" y="3940626"/>
                <a:chExt cx="719730" cy="509499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426ADD4-1A2A-4140-BDA2-60E9E427217C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CH" sz="20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t-1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EE333A5-E03F-4A81-B3C2-136395BDB0B1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C6407C4-3F6A-4345-A9EA-B5592EEAB588}"/>
                  </a:ext>
                </a:extLst>
              </p:cNvPr>
              <p:cNvCxnSpPr>
                <a:cxnSpLocks/>
                <a:stCxn id="83" idx="3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1EA092F-AD3F-4026-B4E2-EC2C708CA206}"/>
                  </a:ext>
                </a:extLst>
              </p:cNvPr>
              <p:cNvCxnSpPr>
                <a:cxnSpLocks/>
                <a:stCxn id="81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736F775-34DF-4D63-92C2-924D691F9A0B}"/>
                </a:ext>
              </a:extLst>
            </p:cNvPr>
            <p:cNvGrpSpPr/>
            <p:nvPr/>
          </p:nvGrpSpPr>
          <p:grpSpPr>
            <a:xfrm>
              <a:off x="9101721" y="2524764"/>
              <a:ext cx="1150322" cy="1288572"/>
              <a:chOff x="1530118" y="3040248"/>
              <a:chExt cx="1637372" cy="183415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BC62F0F-B42C-4DEF-AED8-3222C57E7359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414069E-088D-4E88-A78C-1B3D546C6207}"/>
                  </a:ext>
                </a:extLst>
              </p:cNvPr>
              <p:cNvGrpSpPr/>
              <p:nvPr/>
            </p:nvGrpSpPr>
            <p:grpSpPr>
              <a:xfrm>
                <a:off x="1956409" y="3630668"/>
                <a:ext cx="780951" cy="667388"/>
                <a:chOff x="5695637" y="3954815"/>
                <a:chExt cx="596196" cy="509499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094A8A-86FD-44FB-BBDE-F300233E22A5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5BE5AF8-99F2-4E7C-9F5B-E8DC8C310132}"/>
                    </a:ext>
                  </a:extLst>
                </p:cNvPr>
                <p:cNvSpPr txBox="1"/>
                <p:nvPr/>
              </p:nvSpPr>
              <p:spPr>
                <a:xfrm>
                  <a:off x="5695637" y="3958722"/>
                  <a:ext cx="596196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AD4F317-297C-4B91-A99A-01C8C5901C0A}"/>
                  </a:ext>
                </a:extLst>
              </p:cNvPr>
              <p:cNvCxnSpPr>
                <a:cxnSpLocks/>
                <a:stCxn id="51" idx="4"/>
                <a:endCxn id="81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AE48C51-CA38-41B1-ACAE-857F740FEB3C}"/>
                  </a:ext>
                </a:extLst>
              </p:cNvPr>
              <p:cNvCxnSpPr>
                <a:cxnSpLocks/>
                <a:stCxn id="51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5EE27-9B33-42D6-8431-3967C3407187}"/>
              </a:ext>
            </a:extLst>
          </p:cNvPr>
          <p:cNvGrpSpPr/>
          <p:nvPr/>
        </p:nvGrpSpPr>
        <p:grpSpPr>
          <a:xfrm>
            <a:off x="9426356" y="3813334"/>
            <a:ext cx="457789" cy="457789"/>
            <a:chOff x="5812971" y="3940626"/>
            <a:chExt cx="509499" cy="5094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E335E0-DD2F-4F2A-9E51-00F454211CA9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4"/>
                  <a:stretch>
                    <a:fillRect t="-4545" r="-5000"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/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H" sz="2000" i="1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func>
                            <m:funcPr>
                              <m:ctrlPr>
                                <a:rPr lang="fr-CH" sz="2000" i="1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||  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CH" sz="2000" b="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C1D2A48-2877-4A8F-A731-86FAF866D9D9}"/>
              </a:ext>
            </a:extLst>
          </p:cNvPr>
          <p:cNvGrpSpPr/>
          <p:nvPr/>
        </p:nvGrpSpPr>
        <p:grpSpPr>
          <a:xfrm>
            <a:off x="8553904" y="2090051"/>
            <a:ext cx="794144" cy="638134"/>
            <a:chOff x="2707688" y="3515556"/>
            <a:chExt cx="883847" cy="710215"/>
          </a:xfrm>
        </p:grpSpPr>
        <p:sp>
          <p:nvSpPr>
            <p:cNvPr id="92" name="Diamond 91">
              <a:extLst>
                <a:ext uri="{FF2B5EF4-FFF2-40B4-BE49-F238E27FC236}">
                  <a16:creationId xmlns:a16="http://schemas.microsoft.com/office/drawing/2014/main" id="{5644627E-A008-480C-A797-457A6DAC080F}"/>
                </a:ext>
              </a:extLst>
            </p:cNvPr>
            <p:cNvSpPr/>
            <p:nvPr/>
          </p:nvSpPr>
          <p:spPr>
            <a:xfrm>
              <a:off x="2707688" y="3515556"/>
              <a:ext cx="710215" cy="710215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120E09-1CF2-4899-8968-5B9EC841F07D}"/>
                </a:ext>
              </a:extLst>
            </p:cNvPr>
            <p:cNvSpPr txBox="1"/>
            <p:nvPr/>
          </p:nvSpPr>
          <p:spPr>
            <a:xfrm>
              <a:off x="2834293" y="3640015"/>
              <a:ext cx="757242" cy="445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t-1</a:t>
              </a:r>
              <a:endParaRPr lang="en-CH" sz="20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964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F81B0B7-D9A6-40B0-869B-28C91C76E15F}"/>
              </a:ext>
            </a:extLst>
          </p:cNvPr>
          <p:cNvSpPr/>
          <p:nvPr/>
        </p:nvSpPr>
        <p:spPr>
          <a:xfrm rot="5400000">
            <a:off x="7787130" y="5568191"/>
            <a:ext cx="146659" cy="305759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0050"/>
            <a:ext cx="6339308" cy="3557187"/>
          </a:xfrm>
        </p:spPr>
        <p:txBody>
          <a:bodyPr/>
          <a:lstStyle/>
          <a:p>
            <a:r>
              <a:rPr lang="fr-CH"/>
              <a:t>Divergence term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>
                <a:solidFill>
                  <a:schemeClr val="accent2"/>
                </a:solidFill>
              </a:rPr>
              <a:t>p</a:t>
            </a:r>
            <a:r>
              <a:rPr lang="fr-CH"/>
              <a:t> is conditioned on z and x from the previous timesteps</a:t>
            </a:r>
          </a:p>
          <a:p>
            <a:r>
              <a:rPr lang="fr-CH">
                <a:solidFill>
                  <a:srgbClr val="FF0000"/>
                </a:solidFill>
              </a:rPr>
              <a:t>q</a:t>
            </a:r>
            <a:r>
              <a:rPr lang="fr-CH"/>
              <a:t> is additionally conditioned on x at the current timestep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B799BE-EE2C-4BF9-8E33-6B8EA4AB9F3F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9101721" y="2524763"/>
            <a:ext cx="372790" cy="48346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196DEF-0CEA-429F-B065-7E0E8B831640}"/>
              </a:ext>
            </a:extLst>
          </p:cNvPr>
          <p:cNvGrpSpPr/>
          <p:nvPr/>
        </p:nvGrpSpPr>
        <p:grpSpPr>
          <a:xfrm>
            <a:off x="9405851" y="2939558"/>
            <a:ext cx="490849" cy="468868"/>
            <a:chOff x="5700677" y="3954815"/>
            <a:chExt cx="533385" cy="50949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83A117C-B345-49AD-9F13-C7B1E90D7DE2}"/>
                </a:ext>
              </a:extLst>
            </p:cNvPr>
            <p:cNvSpPr/>
            <p:nvPr/>
          </p:nvSpPr>
          <p:spPr>
            <a:xfrm>
              <a:off x="5700677" y="3954815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D08D39B-1C65-40DE-BF79-F31C161C5A23}"/>
                </a:ext>
              </a:extLst>
            </p:cNvPr>
            <p:cNvSpPr txBox="1"/>
            <p:nvPr/>
          </p:nvSpPr>
          <p:spPr>
            <a:xfrm>
              <a:off x="5771744" y="3958722"/>
              <a:ext cx="462318" cy="43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z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C8EC7A-F87C-4FDA-9D80-5E2C397D8AC3}"/>
              </a:ext>
            </a:extLst>
          </p:cNvPr>
          <p:cNvGrpSpPr/>
          <p:nvPr/>
        </p:nvGrpSpPr>
        <p:grpSpPr>
          <a:xfrm>
            <a:off x="8909855" y="3813334"/>
            <a:ext cx="457789" cy="457789"/>
            <a:chOff x="5812971" y="3940626"/>
            <a:chExt cx="509499" cy="5094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76D0BB-4C02-495A-8F48-8516D2CB74B3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3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C5AFD1-2D0B-41DB-863E-D4EB666A6F91}"/>
              </a:ext>
            </a:extLst>
          </p:cNvPr>
          <p:cNvCxnSpPr>
            <a:cxnSpLocks/>
            <a:stCxn id="43" idx="0"/>
            <a:endCxn id="105" idx="3"/>
          </p:cNvCxnSpPr>
          <p:nvPr/>
        </p:nvCxnSpPr>
        <p:spPr>
          <a:xfrm flipV="1">
            <a:off x="9138750" y="3339762"/>
            <a:ext cx="335765" cy="473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836AAE-3B5D-403E-98FE-4C9997182070}"/>
              </a:ext>
            </a:extLst>
          </p:cNvPr>
          <p:cNvCxnSpPr>
            <a:cxnSpLocks/>
          </p:cNvCxnSpPr>
          <p:nvPr/>
        </p:nvCxnSpPr>
        <p:spPr>
          <a:xfrm>
            <a:off x="9014442" y="2629097"/>
            <a:ext cx="372790" cy="4834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51D38F-09C4-4764-8DAA-83CE4848A24C}"/>
              </a:ext>
            </a:extLst>
          </p:cNvPr>
          <p:cNvGrpSpPr/>
          <p:nvPr/>
        </p:nvGrpSpPr>
        <p:grpSpPr>
          <a:xfrm>
            <a:off x="7018067" y="2090051"/>
            <a:ext cx="1765508" cy="2181071"/>
            <a:chOff x="8553904" y="2090051"/>
            <a:chExt cx="1765508" cy="21810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DD702B-5F05-46FD-B66E-6E847712E50A}"/>
                </a:ext>
              </a:extLst>
            </p:cNvPr>
            <p:cNvGrpSpPr/>
            <p:nvPr/>
          </p:nvGrpSpPr>
          <p:grpSpPr>
            <a:xfrm>
              <a:off x="8553904" y="2090051"/>
              <a:ext cx="1765508" cy="2181071"/>
              <a:chOff x="838200" y="2339019"/>
              <a:chExt cx="2573846" cy="31796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B83673A-4D8E-4781-B3ED-C657EF1B1CD5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83" name="Diamond 82">
                  <a:extLst>
                    <a:ext uri="{FF2B5EF4-FFF2-40B4-BE49-F238E27FC236}">
                      <a16:creationId xmlns:a16="http://schemas.microsoft.com/office/drawing/2014/main" id="{DCA27B8E-A7D8-455D-BE41-E006BF9EDFF7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485CA5D-39E6-4AA1-9B84-61C07BF40EAF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t-2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8654196-19D1-4E14-867A-11B9BC5CCF6D}"/>
                  </a:ext>
                </a:extLst>
              </p:cNvPr>
              <p:cNvGrpSpPr/>
              <p:nvPr/>
            </p:nvGrpSpPr>
            <p:grpSpPr>
              <a:xfrm>
                <a:off x="2110107" y="4851307"/>
                <a:ext cx="942768" cy="667388"/>
                <a:chOff x="5812971" y="3940626"/>
                <a:chExt cx="719730" cy="509499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426ADD4-1A2A-4140-BDA2-60E9E427217C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CH" sz="20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t-1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EE333A5-E03F-4A81-B3C2-136395BDB0B1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C6407C4-3F6A-4345-A9EA-B5592EEAB588}"/>
                  </a:ext>
                </a:extLst>
              </p:cNvPr>
              <p:cNvCxnSpPr>
                <a:cxnSpLocks/>
                <a:stCxn id="83" idx="3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1EA092F-AD3F-4026-B4E2-EC2C708CA206}"/>
                  </a:ext>
                </a:extLst>
              </p:cNvPr>
              <p:cNvCxnSpPr>
                <a:cxnSpLocks/>
                <a:stCxn id="81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736F775-34DF-4D63-92C2-924D691F9A0B}"/>
                </a:ext>
              </a:extLst>
            </p:cNvPr>
            <p:cNvGrpSpPr/>
            <p:nvPr/>
          </p:nvGrpSpPr>
          <p:grpSpPr>
            <a:xfrm>
              <a:off x="9101721" y="2524764"/>
              <a:ext cx="1150322" cy="1288572"/>
              <a:chOff x="1530118" y="3040248"/>
              <a:chExt cx="1637372" cy="183415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BC62F0F-B42C-4DEF-AED8-3222C57E7359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414069E-088D-4E88-A78C-1B3D546C6207}"/>
                  </a:ext>
                </a:extLst>
              </p:cNvPr>
              <p:cNvGrpSpPr/>
              <p:nvPr/>
            </p:nvGrpSpPr>
            <p:grpSpPr>
              <a:xfrm>
                <a:off x="1956409" y="3630668"/>
                <a:ext cx="780951" cy="667388"/>
                <a:chOff x="5695637" y="3954815"/>
                <a:chExt cx="596196" cy="509499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094A8A-86FD-44FB-BBDE-F300233E22A5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5BE5AF8-99F2-4E7C-9F5B-E8DC8C310132}"/>
                    </a:ext>
                  </a:extLst>
                </p:cNvPr>
                <p:cNvSpPr txBox="1"/>
                <p:nvPr/>
              </p:nvSpPr>
              <p:spPr>
                <a:xfrm>
                  <a:off x="5695637" y="3958722"/>
                  <a:ext cx="596196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AD4F317-297C-4B91-A99A-01C8C5901C0A}"/>
                  </a:ext>
                </a:extLst>
              </p:cNvPr>
              <p:cNvCxnSpPr>
                <a:cxnSpLocks/>
                <a:stCxn id="51" idx="4"/>
                <a:endCxn id="81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AE48C51-CA38-41B1-ACAE-857F740FEB3C}"/>
                  </a:ext>
                </a:extLst>
              </p:cNvPr>
              <p:cNvCxnSpPr>
                <a:cxnSpLocks/>
                <a:stCxn id="51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5EE27-9B33-42D6-8431-3967C3407187}"/>
              </a:ext>
            </a:extLst>
          </p:cNvPr>
          <p:cNvGrpSpPr/>
          <p:nvPr/>
        </p:nvGrpSpPr>
        <p:grpSpPr>
          <a:xfrm>
            <a:off x="9426356" y="3813334"/>
            <a:ext cx="457789" cy="457789"/>
            <a:chOff x="5812971" y="3940626"/>
            <a:chExt cx="509499" cy="5094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E335E0-DD2F-4F2A-9E51-00F454211CA9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5"/>
                  <a:stretch>
                    <a:fillRect t="-4545" r="-5000"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/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H" sz="2000" i="1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func>
                            <m:funcPr>
                              <m:ctrlPr>
                                <a:rPr lang="fr-CH" sz="2000" i="1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||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CH" sz="2000" b="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C1D2A48-2877-4A8F-A731-86FAF866D9D9}"/>
              </a:ext>
            </a:extLst>
          </p:cNvPr>
          <p:cNvGrpSpPr/>
          <p:nvPr/>
        </p:nvGrpSpPr>
        <p:grpSpPr>
          <a:xfrm>
            <a:off x="8553904" y="2090051"/>
            <a:ext cx="794144" cy="638134"/>
            <a:chOff x="2707688" y="3515556"/>
            <a:chExt cx="883847" cy="710215"/>
          </a:xfrm>
        </p:grpSpPr>
        <p:sp>
          <p:nvSpPr>
            <p:cNvPr id="92" name="Diamond 91">
              <a:extLst>
                <a:ext uri="{FF2B5EF4-FFF2-40B4-BE49-F238E27FC236}">
                  <a16:creationId xmlns:a16="http://schemas.microsoft.com/office/drawing/2014/main" id="{5644627E-A008-480C-A797-457A6DAC080F}"/>
                </a:ext>
              </a:extLst>
            </p:cNvPr>
            <p:cNvSpPr/>
            <p:nvPr/>
          </p:nvSpPr>
          <p:spPr>
            <a:xfrm>
              <a:off x="2707688" y="3515556"/>
              <a:ext cx="710215" cy="710215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120E09-1CF2-4899-8968-5B9EC841F07D}"/>
                </a:ext>
              </a:extLst>
            </p:cNvPr>
            <p:cNvSpPr txBox="1"/>
            <p:nvPr/>
          </p:nvSpPr>
          <p:spPr>
            <a:xfrm>
              <a:off x="2834293" y="3640015"/>
              <a:ext cx="757242" cy="445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t-1</a:t>
              </a:r>
              <a:endParaRPr lang="en-CH" sz="2000">
                <a:latin typeface="+mj-lt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C21AAF7-684C-4C82-8FD3-05822373C67C}"/>
              </a:ext>
            </a:extLst>
          </p:cNvPr>
          <p:cNvSpPr/>
          <p:nvPr/>
        </p:nvSpPr>
        <p:spPr>
          <a:xfrm>
            <a:off x="7040382" y="6093039"/>
            <a:ext cx="4532499" cy="369332"/>
          </a:xfrm>
          <a:prstGeom prst="rect">
            <a:avLst/>
          </a:prstGeom>
          <a:solidFill>
            <a:srgbClr val="E3DED1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Different neural network used for p and q</a:t>
            </a:r>
            <a:endParaRPr lang="en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EDEC5D-A78E-462C-981C-2143E6EFC21F}"/>
              </a:ext>
            </a:extLst>
          </p:cNvPr>
          <p:cNvGrpSpPr/>
          <p:nvPr/>
        </p:nvGrpSpPr>
        <p:grpSpPr>
          <a:xfrm>
            <a:off x="9563700" y="4893774"/>
            <a:ext cx="1369420" cy="1153420"/>
            <a:chOff x="5551714" y="4680835"/>
            <a:chExt cx="1369420" cy="115342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9F6BCA8-D278-4786-8358-35A86F693A2E}"/>
                </a:ext>
              </a:extLst>
            </p:cNvPr>
            <p:cNvGrpSpPr/>
            <p:nvPr/>
          </p:nvGrpSpPr>
          <p:grpSpPr>
            <a:xfrm rot="5400000">
              <a:off x="6149772" y="4584237"/>
              <a:ext cx="146659" cy="955410"/>
              <a:chOff x="255427" y="3236753"/>
              <a:chExt cx="447095" cy="2912603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5E5E4C7-32F3-4012-9342-666560F1D5F4}"/>
                  </a:ext>
                </a:extLst>
              </p:cNvPr>
              <p:cNvSpPr/>
              <p:nvPr/>
            </p:nvSpPr>
            <p:spPr>
              <a:xfrm>
                <a:off x="255427" y="3236753"/>
                <a:ext cx="447095" cy="291260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2723DDB-7874-48B0-8DB7-7578E0E42758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4B8634E-85C6-4911-827F-1E2C76455B9D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D43F429-D9F2-4759-92CE-30854F8B392F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8E80AB0-2B8E-4BE3-A595-B81B8A29EAB5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71380A8-5B7E-461B-93D0-19BEA9A9DFAE}"/>
                </a:ext>
              </a:extLst>
            </p:cNvPr>
            <p:cNvGrpSpPr/>
            <p:nvPr/>
          </p:nvGrpSpPr>
          <p:grpSpPr>
            <a:xfrm rot="5400000">
              <a:off x="6149772" y="4768267"/>
              <a:ext cx="146658" cy="955410"/>
              <a:chOff x="255426" y="3236757"/>
              <a:chExt cx="447094" cy="2912602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81E4293-FBC9-44D3-B964-F4CE065D1FA9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5FF1C4-EDB1-4792-B098-E2D828CDD77A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F3D5DA8-CBE0-4E3D-8BE9-26A76076C318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20636F1-37FF-49F7-B4BE-6628CF2C855E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71DF29B-1E82-43E5-970E-377517AF4C6E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82BBF61-34C8-4BF3-BC7C-1AB2336A8784}"/>
                </a:ext>
              </a:extLst>
            </p:cNvPr>
            <p:cNvSpPr txBox="1"/>
            <p:nvPr/>
          </p:nvSpPr>
          <p:spPr>
            <a:xfrm>
              <a:off x="5976276" y="4680835"/>
              <a:ext cx="4590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/>
                <a:t>h</a:t>
              </a:r>
              <a:r>
                <a:rPr lang="fr-CH" sz="1400" baseline="-25000"/>
                <a:t>t+1</a:t>
              </a:r>
              <a:endParaRPr lang="en-CH" sz="140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C8456DB-8251-46DE-AFD6-B15891CE00F5}"/>
                </a:ext>
              </a:extLst>
            </p:cNvPr>
            <p:cNvSpPr/>
            <p:nvPr/>
          </p:nvSpPr>
          <p:spPr>
            <a:xfrm rot="5400000">
              <a:off x="5824946" y="5380161"/>
              <a:ext cx="146659" cy="305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8E93B14-B873-4950-8A7B-BFC3DF57EAAC}"/>
                </a:ext>
              </a:extLst>
            </p:cNvPr>
            <p:cNvSpPr/>
            <p:nvPr/>
          </p:nvSpPr>
          <p:spPr>
            <a:xfrm rot="5400000">
              <a:off x="5909631" y="5482489"/>
              <a:ext cx="103214" cy="1032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CB0364B-D0F3-4CC9-96AE-A8170BD121DB}"/>
                </a:ext>
              </a:extLst>
            </p:cNvPr>
            <p:cNvSpPr/>
            <p:nvPr/>
          </p:nvSpPr>
          <p:spPr>
            <a:xfrm rot="5400000">
              <a:off x="5785205" y="5482489"/>
              <a:ext cx="103214" cy="1032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C355AED-5608-4383-9199-CC8A9F6241A2}"/>
                </a:ext>
              </a:extLst>
            </p:cNvPr>
            <p:cNvSpPr/>
            <p:nvPr/>
          </p:nvSpPr>
          <p:spPr>
            <a:xfrm rot="5400000">
              <a:off x="6476446" y="5381521"/>
              <a:ext cx="146659" cy="305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08AF688-2A04-4766-9C59-1AEB9AE44BF9}"/>
                </a:ext>
              </a:extLst>
            </p:cNvPr>
            <p:cNvSpPr/>
            <p:nvPr/>
          </p:nvSpPr>
          <p:spPr>
            <a:xfrm rot="5400000">
              <a:off x="6561131" y="5483849"/>
              <a:ext cx="103214" cy="1032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D86008F-770F-43AD-B643-A115B20CBCC6}"/>
                </a:ext>
              </a:extLst>
            </p:cNvPr>
            <p:cNvSpPr/>
            <p:nvPr/>
          </p:nvSpPr>
          <p:spPr>
            <a:xfrm rot="5400000">
              <a:off x="6436705" y="5483849"/>
              <a:ext cx="103214" cy="1032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6179978-5123-46D4-8359-4DC63A220437}"/>
                    </a:ext>
                  </a:extLst>
                </p:cNvPr>
                <p:cNvSpPr txBox="1"/>
                <p:nvPr/>
              </p:nvSpPr>
              <p:spPr>
                <a:xfrm>
                  <a:off x="5668735" y="5513503"/>
                  <a:ext cx="45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CH" sz="1400" b="0" i="0" smtClean="0">
                            <a:latin typeface="Cambria Math" panose="02040503050406030204" pitchFamily="18" charset="0"/>
                          </a:rPr>
                          <m:t>μ</m:t>
                        </m:r>
                      </m:oMath>
                    </m:oMathPara>
                  </a14:m>
                  <a:endParaRPr lang="en-CH" sz="140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6179978-5123-46D4-8359-4DC63A220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735" y="5513503"/>
                  <a:ext cx="459079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440FE6B1-1A4E-4D98-A6E1-572B361E8142}"/>
                    </a:ext>
                  </a:extLst>
                </p:cNvPr>
                <p:cNvSpPr txBox="1"/>
                <p:nvPr/>
              </p:nvSpPr>
              <p:spPr>
                <a:xfrm>
                  <a:off x="6310379" y="5526478"/>
                  <a:ext cx="45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CH" sz="140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440FE6B1-1A4E-4D98-A6E1-572B361E8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0379" y="5526478"/>
                  <a:ext cx="459079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A6542B-F289-4A0B-A3F8-DA80BD667661}"/>
                </a:ext>
              </a:extLst>
            </p:cNvPr>
            <p:cNvSpPr/>
            <p:nvPr/>
          </p:nvSpPr>
          <p:spPr>
            <a:xfrm>
              <a:off x="5551714" y="4680835"/>
              <a:ext cx="1369420" cy="115342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2802D-960D-4F7A-9870-41C52D6241E4}"/>
              </a:ext>
            </a:extLst>
          </p:cNvPr>
          <p:cNvGrpSpPr/>
          <p:nvPr/>
        </p:nvGrpSpPr>
        <p:grpSpPr>
          <a:xfrm>
            <a:off x="7063129" y="4857623"/>
            <a:ext cx="2158312" cy="1184017"/>
            <a:chOff x="2359259" y="4908053"/>
            <a:chExt cx="2158312" cy="118401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789108-077E-4CEA-8AE3-9D980655A52F}"/>
                </a:ext>
              </a:extLst>
            </p:cNvPr>
            <p:cNvSpPr/>
            <p:nvPr/>
          </p:nvSpPr>
          <p:spPr>
            <a:xfrm>
              <a:off x="3516738" y="5054210"/>
              <a:ext cx="918949" cy="30900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/>
                <a:t>Encoder</a:t>
              </a:r>
              <a:endParaRPr lang="en-CH" sz="140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118B8E9-CB86-4DF1-8494-0B228B7F0B31}"/>
                </a:ext>
              </a:extLst>
            </p:cNvPr>
            <p:cNvGrpSpPr/>
            <p:nvPr/>
          </p:nvGrpSpPr>
          <p:grpSpPr>
            <a:xfrm rot="5400000">
              <a:off x="2884109" y="4817044"/>
              <a:ext cx="146658" cy="955410"/>
              <a:chOff x="255426" y="3236757"/>
              <a:chExt cx="447094" cy="2912602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30F403E-289B-4137-B9E1-9581C9373B30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E3DEB9E-8A6B-4C79-A5D4-266015FB7FDC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3716D01-4E7D-458C-92FE-FCA07F5760A8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6AA7E24-A783-480B-B134-493A15C855E7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9B65CDC-214D-46AA-90E0-ECCB92F33B8D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4AE4C3F-230D-4E62-B482-5EB067320834}"/>
                </a:ext>
              </a:extLst>
            </p:cNvPr>
            <p:cNvGrpSpPr/>
            <p:nvPr/>
          </p:nvGrpSpPr>
          <p:grpSpPr>
            <a:xfrm rot="5400000">
              <a:off x="3400569" y="5028564"/>
              <a:ext cx="146658" cy="955410"/>
              <a:chOff x="255426" y="3236757"/>
              <a:chExt cx="447094" cy="2912602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7303EED-49D9-4ED3-9AD0-4D8DD634D1C3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4B2A85B-3783-482A-B4B6-194C4642F58F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EC71CAC-B913-46DA-95D0-585042302238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2D1F958-33C0-49C1-BA63-8FF924554415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803FCCC-D6BE-4789-AA8F-BC85812B5F0A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8968944-E9DF-4958-97E9-81875C3923F2}"/>
                </a:ext>
              </a:extLst>
            </p:cNvPr>
            <p:cNvSpPr txBox="1"/>
            <p:nvPr/>
          </p:nvSpPr>
          <p:spPr>
            <a:xfrm>
              <a:off x="2747184" y="4908053"/>
              <a:ext cx="4590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/>
                <a:t>h</a:t>
              </a:r>
              <a:r>
                <a:rPr lang="fr-CH" sz="1400" baseline="-25000"/>
                <a:t>t+1</a:t>
              </a:r>
              <a:endParaRPr lang="en-CH" sz="14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15B6C0-5911-40DB-B100-D0BAB4F4F9F6}"/>
                </a:ext>
              </a:extLst>
            </p:cNvPr>
            <p:cNvGrpSpPr/>
            <p:nvPr/>
          </p:nvGrpSpPr>
          <p:grpSpPr>
            <a:xfrm>
              <a:off x="3034153" y="5697672"/>
              <a:ext cx="917450" cy="146659"/>
              <a:chOff x="5937605" y="5504614"/>
              <a:chExt cx="917450" cy="146659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B30534D-BC07-404C-AB56-A9C9D890CF38}"/>
                  </a:ext>
                </a:extLst>
              </p:cNvPr>
              <p:cNvSpPr/>
              <p:nvPr/>
            </p:nvSpPr>
            <p:spPr>
              <a:xfrm rot="5400000">
                <a:off x="6062031" y="5526032"/>
                <a:ext cx="103214" cy="10321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C9474F5-FBCE-4AEB-ABEF-F9C454BEE8E4}"/>
                  </a:ext>
                </a:extLst>
              </p:cNvPr>
              <p:cNvSpPr/>
              <p:nvPr/>
            </p:nvSpPr>
            <p:spPr>
              <a:xfrm rot="5400000">
                <a:off x="5937605" y="5526032"/>
                <a:ext cx="103214" cy="10321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20EA863-315B-4F8B-8B06-60C2D093C2C2}"/>
                  </a:ext>
                </a:extLst>
              </p:cNvPr>
              <p:cNvSpPr/>
              <p:nvPr/>
            </p:nvSpPr>
            <p:spPr>
              <a:xfrm rot="5400000">
                <a:off x="6628846" y="5425064"/>
                <a:ext cx="146659" cy="30575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BD9F4A1-6CC1-46E1-9B0E-78BAE84CE62C}"/>
                  </a:ext>
                </a:extLst>
              </p:cNvPr>
              <p:cNvSpPr/>
              <p:nvPr/>
            </p:nvSpPr>
            <p:spPr>
              <a:xfrm rot="5400000">
                <a:off x="6713531" y="5527392"/>
                <a:ext cx="103214" cy="10321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270C085-728D-471C-BC7C-6FD7D7E3C432}"/>
                  </a:ext>
                </a:extLst>
              </p:cNvPr>
              <p:cNvSpPr/>
              <p:nvPr/>
            </p:nvSpPr>
            <p:spPr>
              <a:xfrm rot="5400000">
                <a:off x="6589105" y="5527392"/>
                <a:ext cx="103214" cy="10321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7FE1D7B-C114-417E-BCCC-D3A1EC2B3953}"/>
                    </a:ext>
                  </a:extLst>
                </p:cNvPr>
                <p:cNvSpPr txBox="1"/>
                <p:nvPr/>
              </p:nvSpPr>
              <p:spPr>
                <a:xfrm>
                  <a:off x="3557871" y="5769641"/>
                  <a:ext cx="45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CH" sz="140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7FE1D7B-C114-417E-BCCC-D3A1EC2B39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871" y="5769641"/>
                  <a:ext cx="459079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3761A4D-960A-4966-9C28-3D8B1E86D9D0}"/>
                </a:ext>
              </a:extLst>
            </p:cNvPr>
            <p:cNvSpPr/>
            <p:nvPr/>
          </p:nvSpPr>
          <p:spPr>
            <a:xfrm>
              <a:off x="2359259" y="4938650"/>
              <a:ext cx="2158312" cy="11534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2FC522-A98A-4FC2-B031-23881CD6AE3F}"/>
                  </a:ext>
                </a:extLst>
              </p:cNvPr>
              <p:cNvSpPr/>
              <p:nvPr/>
            </p:nvSpPr>
            <p:spPr>
              <a:xfrm>
                <a:off x="9436327" y="4505757"/>
                <a:ext cx="1525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fr-CH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2FC522-A98A-4FC2-B031-23881CD6A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327" y="4505757"/>
                <a:ext cx="1525995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502296A-C03C-425B-A6DF-1EAC533599E9}"/>
                  </a:ext>
                </a:extLst>
              </p:cNvPr>
              <p:cNvSpPr/>
              <p:nvPr/>
            </p:nvSpPr>
            <p:spPr>
              <a:xfrm>
                <a:off x="7018067" y="4490880"/>
                <a:ext cx="1506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CH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502296A-C03C-425B-A6DF-1EAC53359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067" y="4490880"/>
                <a:ext cx="1506759" cy="369332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5D6BB73-44E1-454A-8709-CB7DB6D78772}"/>
                  </a:ext>
                </a:extLst>
              </p:cNvPr>
              <p:cNvSpPr txBox="1"/>
              <p:nvPr/>
            </p:nvSpPr>
            <p:spPr>
              <a:xfrm>
                <a:off x="7621553" y="5699674"/>
                <a:ext cx="4590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1400" b="0" i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CH" sz="140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5D6BB73-44E1-454A-8709-CB7DB6D78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553" y="5699674"/>
                <a:ext cx="459079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333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FF81B0B7-D9A6-40B0-869B-28C91C76E15F}"/>
              </a:ext>
            </a:extLst>
          </p:cNvPr>
          <p:cNvSpPr/>
          <p:nvPr/>
        </p:nvSpPr>
        <p:spPr>
          <a:xfrm rot="5400000">
            <a:off x="7787130" y="5568191"/>
            <a:ext cx="146659" cy="305759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0050"/>
            <a:ext cx="6339308" cy="3557187"/>
          </a:xfrm>
        </p:spPr>
        <p:txBody>
          <a:bodyPr/>
          <a:lstStyle/>
          <a:p>
            <a:r>
              <a:rPr lang="fr-CH"/>
              <a:t>Divergence term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>
                <a:solidFill>
                  <a:schemeClr val="accent2"/>
                </a:solidFill>
              </a:rPr>
              <a:t>p</a:t>
            </a:r>
            <a:r>
              <a:rPr lang="fr-CH"/>
              <a:t> is conditioned on z and x from the previous timesteps</a:t>
            </a:r>
          </a:p>
          <a:p>
            <a:r>
              <a:rPr lang="fr-CH">
                <a:solidFill>
                  <a:srgbClr val="FF0000"/>
                </a:solidFill>
              </a:rPr>
              <a:t>q</a:t>
            </a:r>
            <a:r>
              <a:rPr lang="fr-CH"/>
              <a:t> is additionally conditioned on x at the current timestep</a:t>
            </a:r>
          </a:p>
          <a:p>
            <a:r>
              <a:rPr lang="fr-CH"/>
              <a:t>Minimize the divergence between q and p</a:t>
            </a:r>
          </a:p>
          <a:p>
            <a:endParaRPr lang="fr-CH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B799BE-EE2C-4BF9-8E33-6B8EA4AB9F3F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9101721" y="2524763"/>
            <a:ext cx="372790" cy="48346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196DEF-0CEA-429F-B065-7E0E8B831640}"/>
              </a:ext>
            </a:extLst>
          </p:cNvPr>
          <p:cNvGrpSpPr/>
          <p:nvPr/>
        </p:nvGrpSpPr>
        <p:grpSpPr>
          <a:xfrm>
            <a:off x="9405851" y="2939558"/>
            <a:ext cx="490849" cy="468868"/>
            <a:chOff x="5700677" y="3954815"/>
            <a:chExt cx="533385" cy="50949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83A117C-B345-49AD-9F13-C7B1E90D7DE2}"/>
                </a:ext>
              </a:extLst>
            </p:cNvPr>
            <p:cNvSpPr/>
            <p:nvPr/>
          </p:nvSpPr>
          <p:spPr>
            <a:xfrm>
              <a:off x="5700677" y="3954815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D08D39B-1C65-40DE-BF79-F31C161C5A23}"/>
                </a:ext>
              </a:extLst>
            </p:cNvPr>
            <p:cNvSpPr txBox="1"/>
            <p:nvPr/>
          </p:nvSpPr>
          <p:spPr>
            <a:xfrm>
              <a:off x="5771744" y="3958722"/>
              <a:ext cx="462318" cy="43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z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C8EC7A-F87C-4FDA-9D80-5E2C397D8AC3}"/>
              </a:ext>
            </a:extLst>
          </p:cNvPr>
          <p:cNvGrpSpPr/>
          <p:nvPr/>
        </p:nvGrpSpPr>
        <p:grpSpPr>
          <a:xfrm>
            <a:off x="8909855" y="3813334"/>
            <a:ext cx="457789" cy="457789"/>
            <a:chOff x="5812971" y="3940626"/>
            <a:chExt cx="509499" cy="5094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76D0BB-4C02-495A-8F48-8516D2CB74B3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2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C5AFD1-2D0B-41DB-863E-D4EB666A6F91}"/>
              </a:ext>
            </a:extLst>
          </p:cNvPr>
          <p:cNvCxnSpPr>
            <a:cxnSpLocks/>
            <a:stCxn id="43" idx="0"/>
            <a:endCxn id="105" idx="3"/>
          </p:cNvCxnSpPr>
          <p:nvPr/>
        </p:nvCxnSpPr>
        <p:spPr>
          <a:xfrm flipV="1">
            <a:off x="9138750" y="3339762"/>
            <a:ext cx="335765" cy="473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836AAE-3B5D-403E-98FE-4C9997182070}"/>
              </a:ext>
            </a:extLst>
          </p:cNvPr>
          <p:cNvCxnSpPr>
            <a:cxnSpLocks/>
          </p:cNvCxnSpPr>
          <p:nvPr/>
        </p:nvCxnSpPr>
        <p:spPr>
          <a:xfrm>
            <a:off x="9014442" y="2629097"/>
            <a:ext cx="372790" cy="4834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51D38F-09C4-4764-8DAA-83CE4848A24C}"/>
              </a:ext>
            </a:extLst>
          </p:cNvPr>
          <p:cNvGrpSpPr/>
          <p:nvPr/>
        </p:nvGrpSpPr>
        <p:grpSpPr>
          <a:xfrm>
            <a:off x="7018067" y="2090051"/>
            <a:ext cx="1765508" cy="2181071"/>
            <a:chOff x="8553904" y="2090051"/>
            <a:chExt cx="1765508" cy="21810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DD702B-5F05-46FD-B66E-6E847712E50A}"/>
                </a:ext>
              </a:extLst>
            </p:cNvPr>
            <p:cNvGrpSpPr/>
            <p:nvPr/>
          </p:nvGrpSpPr>
          <p:grpSpPr>
            <a:xfrm>
              <a:off x="8553904" y="2090051"/>
              <a:ext cx="1765508" cy="2181071"/>
              <a:chOff x="838200" y="2339019"/>
              <a:chExt cx="2573846" cy="31796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B83673A-4D8E-4781-B3ED-C657EF1B1CD5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83" name="Diamond 82">
                  <a:extLst>
                    <a:ext uri="{FF2B5EF4-FFF2-40B4-BE49-F238E27FC236}">
                      <a16:creationId xmlns:a16="http://schemas.microsoft.com/office/drawing/2014/main" id="{DCA27B8E-A7D8-455D-BE41-E006BF9EDFF7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485CA5D-39E6-4AA1-9B84-61C07BF40EAF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t-2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8654196-19D1-4E14-867A-11B9BC5CCF6D}"/>
                  </a:ext>
                </a:extLst>
              </p:cNvPr>
              <p:cNvGrpSpPr/>
              <p:nvPr/>
            </p:nvGrpSpPr>
            <p:grpSpPr>
              <a:xfrm>
                <a:off x="2110107" y="4851307"/>
                <a:ext cx="942768" cy="667388"/>
                <a:chOff x="5812971" y="3940626"/>
                <a:chExt cx="719730" cy="509499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426ADD4-1A2A-4140-BDA2-60E9E427217C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CH" sz="20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t-1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EE333A5-E03F-4A81-B3C2-136395BDB0B1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C6407C4-3F6A-4345-A9EA-B5592EEAB588}"/>
                  </a:ext>
                </a:extLst>
              </p:cNvPr>
              <p:cNvCxnSpPr>
                <a:cxnSpLocks/>
                <a:stCxn id="83" idx="3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1EA092F-AD3F-4026-B4E2-EC2C708CA206}"/>
                  </a:ext>
                </a:extLst>
              </p:cNvPr>
              <p:cNvCxnSpPr>
                <a:cxnSpLocks/>
                <a:stCxn id="81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736F775-34DF-4D63-92C2-924D691F9A0B}"/>
                </a:ext>
              </a:extLst>
            </p:cNvPr>
            <p:cNvGrpSpPr/>
            <p:nvPr/>
          </p:nvGrpSpPr>
          <p:grpSpPr>
            <a:xfrm>
              <a:off x="9101721" y="2524764"/>
              <a:ext cx="1150322" cy="1288572"/>
              <a:chOff x="1530118" y="3040248"/>
              <a:chExt cx="1637372" cy="183415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BC62F0F-B42C-4DEF-AED8-3222C57E7359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414069E-088D-4E88-A78C-1B3D546C6207}"/>
                  </a:ext>
                </a:extLst>
              </p:cNvPr>
              <p:cNvGrpSpPr/>
              <p:nvPr/>
            </p:nvGrpSpPr>
            <p:grpSpPr>
              <a:xfrm>
                <a:off x="1956409" y="3630668"/>
                <a:ext cx="780951" cy="667388"/>
                <a:chOff x="5695637" y="3954815"/>
                <a:chExt cx="596196" cy="509499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094A8A-86FD-44FB-BBDE-F300233E22A5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5BE5AF8-99F2-4E7C-9F5B-E8DC8C310132}"/>
                    </a:ext>
                  </a:extLst>
                </p:cNvPr>
                <p:cNvSpPr txBox="1"/>
                <p:nvPr/>
              </p:nvSpPr>
              <p:spPr>
                <a:xfrm>
                  <a:off x="5695637" y="3958722"/>
                  <a:ext cx="596196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AD4F317-297C-4B91-A99A-01C8C5901C0A}"/>
                  </a:ext>
                </a:extLst>
              </p:cNvPr>
              <p:cNvCxnSpPr>
                <a:cxnSpLocks/>
                <a:stCxn id="51" idx="4"/>
                <a:endCxn id="81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AE48C51-CA38-41B1-ACAE-857F740FEB3C}"/>
                  </a:ext>
                </a:extLst>
              </p:cNvPr>
              <p:cNvCxnSpPr>
                <a:cxnSpLocks/>
                <a:stCxn id="51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5EE27-9B33-42D6-8431-3967C3407187}"/>
              </a:ext>
            </a:extLst>
          </p:cNvPr>
          <p:cNvGrpSpPr/>
          <p:nvPr/>
        </p:nvGrpSpPr>
        <p:grpSpPr>
          <a:xfrm>
            <a:off x="9426356" y="3813334"/>
            <a:ext cx="457789" cy="457789"/>
            <a:chOff x="5812971" y="3940626"/>
            <a:chExt cx="509499" cy="5094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E335E0-DD2F-4F2A-9E51-00F454211CA9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4"/>
                  <a:stretch>
                    <a:fillRect t="-4545" r="-5000"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/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H" sz="2000" i="1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func>
                            <m:funcPr>
                              <m:ctrlPr>
                                <a:rPr lang="fr-CH" sz="2000" i="1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||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CH" sz="2000" b="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AC1D2A48-2877-4A8F-A731-86FAF866D9D9}"/>
              </a:ext>
            </a:extLst>
          </p:cNvPr>
          <p:cNvGrpSpPr/>
          <p:nvPr/>
        </p:nvGrpSpPr>
        <p:grpSpPr>
          <a:xfrm>
            <a:off x="8553904" y="2090051"/>
            <a:ext cx="794144" cy="638134"/>
            <a:chOff x="2707688" y="3515556"/>
            <a:chExt cx="883847" cy="710215"/>
          </a:xfrm>
        </p:grpSpPr>
        <p:sp>
          <p:nvSpPr>
            <p:cNvPr id="92" name="Diamond 91">
              <a:extLst>
                <a:ext uri="{FF2B5EF4-FFF2-40B4-BE49-F238E27FC236}">
                  <a16:creationId xmlns:a16="http://schemas.microsoft.com/office/drawing/2014/main" id="{5644627E-A008-480C-A797-457A6DAC080F}"/>
                </a:ext>
              </a:extLst>
            </p:cNvPr>
            <p:cNvSpPr/>
            <p:nvPr/>
          </p:nvSpPr>
          <p:spPr>
            <a:xfrm>
              <a:off x="2707688" y="3515556"/>
              <a:ext cx="710215" cy="710215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120E09-1CF2-4899-8968-5B9EC841F07D}"/>
                </a:ext>
              </a:extLst>
            </p:cNvPr>
            <p:cNvSpPr txBox="1"/>
            <p:nvPr/>
          </p:nvSpPr>
          <p:spPr>
            <a:xfrm>
              <a:off x="2834293" y="3640015"/>
              <a:ext cx="757242" cy="445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t-1</a:t>
              </a:r>
              <a:endParaRPr lang="en-CH" sz="2000">
                <a:latin typeface="+mj-lt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C21AAF7-684C-4C82-8FD3-05822373C67C}"/>
              </a:ext>
            </a:extLst>
          </p:cNvPr>
          <p:cNvSpPr/>
          <p:nvPr/>
        </p:nvSpPr>
        <p:spPr>
          <a:xfrm>
            <a:off x="7040382" y="6093039"/>
            <a:ext cx="4532499" cy="369332"/>
          </a:xfrm>
          <a:prstGeom prst="rect">
            <a:avLst/>
          </a:prstGeom>
          <a:solidFill>
            <a:srgbClr val="E3DED1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/>
              <a:t>Different neural network used for p and q</a:t>
            </a:r>
            <a:endParaRPr lang="en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EDEC5D-A78E-462C-981C-2143E6EFC21F}"/>
              </a:ext>
            </a:extLst>
          </p:cNvPr>
          <p:cNvGrpSpPr/>
          <p:nvPr/>
        </p:nvGrpSpPr>
        <p:grpSpPr>
          <a:xfrm>
            <a:off x="9563700" y="4893774"/>
            <a:ext cx="1369420" cy="1153420"/>
            <a:chOff x="5551714" y="4680835"/>
            <a:chExt cx="1369420" cy="115342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9F6BCA8-D278-4786-8358-35A86F693A2E}"/>
                </a:ext>
              </a:extLst>
            </p:cNvPr>
            <p:cNvGrpSpPr/>
            <p:nvPr/>
          </p:nvGrpSpPr>
          <p:grpSpPr>
            <a:xfrm rot="5400000">
              <a:off x="6149772" y="4584237"/>
              <a:ext cx="146659" cy="955410"/>
              <a:chOff x="255427" y="3236753"/>
              <a:chExt cx="447095" cy="2912603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5E5E4C7-32F3-4012-9342-666560F1D5F4}"/>
                  </a:ext>
                </a:extLst>
              </p:cNvPr>
              <p:cNvSpPr/>
              <p:nvPr/>
            </p:nvSpPr>
            <p:spPr>
              <a:xfrm>
                <a:off x="255427" y="3236753"/>
                <a:ext cx="447095" cy="291260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2723DDB-7874-48B0-8DB7-7578E0E42758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4B8634E-85C6-4911-827F-1E2C76455B9D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D43F429-D9F2-4759-92CE-30854F8B392F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8E80AB0-2B8E-4BE3-A595-B81B8A29EAB5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71380A8-5B7E-461B-93D0-19BEA9A9DFAE}"/>
                </a:ext>
              </a:extLst>
            </p:cNvPr>
            <p:cNvGrpSpPr/>
            <p:nvPr/>
          </p:nvGrpSpPr>
          <p:grpSpPr>
            <a:xfrm rot="5400000">
              <a:off x="6149772" y="4768267"/>
              <a:ext cx="146658" cy="955410"/>
              <a:chOff x="255426" y="3236757"/>
              <a:chExt cx="447094" cy="2912602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81E4293-FBC9-44D3-B964-F4CE065D1FA9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5FF1C4-EDB1-4792-B098-E2D828CDD77A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F3D5DA8-CBE0-4E3D-8BE9-26A76076C318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20636F1-37FF-49F7-B4BE-6628CF2C855E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71DF29B-1E82-43E5-970E-377517AF4C6E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82BBF61-34C8-4BF3-BC7C-1AB2336A8784}"/>
                </a:ext>
              </a:extLst>
            </p:cNvPr>
            <p:cNvSpPr txBox="1"/>
            <p:nvPr/>
          </p:nvSpPr>
          <p:spPr>
            <a:xfrm>
              <a:off x="5976276" y="4680835"/>
              <a:ext cx="4590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/>
                <a:t>h</a:t>
              </a:r>
              <a:r>
                <a:rPr lang="fr-CH" sz="1400" baseline="-25000"/>
                <a:t>t+1</a:t>
              </a:r>
              <a:endParaRPr lang="en-CH" sz="140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C8456DB-8251-46DE-AFD6-B15891CE00F5}"/>
                </a:ext>
              </a:extLst>
            </p:cNvPr>
            <p:cNvSpPr/>
            <p:nvPr/>
          </p:nvSpPr>
          <p:spPr>
            <a:xfrm rot="5400000">
              <a:off x="5824946" y="5380161"/>
              <a:ext cx="146659" cy="305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8E93B14-B873-4950-8A7B-BFC3DF57EAAC}"/>
                </a:ext>
              </a:extLst>
            </p:cNvPr>
            <p:cNvSpPr/>
            <p:nvPr/>
          </p:nvSpPr>
          <p:spPr>
            <a:xfrm rot="5400000">
              <a:off x="5909631" y="5482489"/>
              <a:ext cx="103214" cy="1032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CB0364B-D0F3-4CC9-96AE-A8170BD121DB}"/>
                </a:ext>
              </a:extLst>
            </p:cNvPr>
            <p:cNvSpPr/>
            <p:nvPr/>
          </p:nvSpPr>
          <p:spPr>
            <a:xfrm rot="5400000">
              <a:off x="5785205" y="5482489"/>
              <a:ext cx="103214" cy="1032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C355AED-5608-4383-9199-CC8A9F6241A2}"/>
                </a:ext>
              </a:extLst>
            </p:cNvPr>
            <p:cNvSpPr/>
            <p:nvPr/>
          </p:nvSpPr>
          <p:spPr>
            <a:xfrm rot="5400000">
              <a:off x="6476446" y="5381521"/>
              <a:ext cx="146659" cy="3057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08AF688-2A04-4766-9C59-1AEB9AE44BF9}"/>
                </a:ext>
              </a:extLst>
            </p:cNvPr>
            <p:cNvSpPr/>
            <p:nvPr/>
          </p:nvSpPr>
          <p:spPr>
            <a:xfrm rot="5400000">
              <a:off x="6561131" y="5483849"/>
              <a:ext cx="103214" cy="1032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D86008F-770F-43AD-B643-A115B20CBCC6}"/>
                </a:ext>
              </a:extLst>
            </p:cNvPr>
            <p:cNvSpPr/>
            <p:nvPr/>
          </p:nvSpPr>
          <p:spPr>
            <a:xfrm rot="5400000">
              <a:off x="6436705" y="5483849"/>
              <a:ext cx="103214" cy="1032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6179978-5123-46D4-8359-4DC63A220437}"/>
                    </a:ext>
                  </a:extLst>
                </p:cNvPr>
                <p:cNvSpPr txBox="1"/>
                <p:nvPr/>
              </p:nvSpPr>
              <p:spPr>
                <a:xfrm>
                  <a:off x="5668735" y="5513503"/>
                  <a:ext cx="45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CH" sz="1400" b="0" i="0" smtClean="0">
                            <a:latin typeface="Cambria Math" panose="02040503050406030204" pitchFamily="18" charset="0"/>
                          </a:rPr>
                          <m:t>μ</m:t>
                        </m:r>
                      </m:oMath>
                    </m:oMathPara>
                  </a14:m>
                  <a:endParaRPr lang="en-CH" sz="140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6179978-5123-46D4-8359-4DC63A220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735" y="5513503"/>
                  <a:ext cx="459079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440FE6B1-1A4E-4D98-A6E1-572B361E8142}"/>
                    </a:ext>
                  </a:extLst>
                </p:cNvPr>
                <p:cNvSpPr txBox="1"/>
                <p:nvPr/>
              </p:nvSpPr>
              <p:spPr>
                <a:xfrm>
                  <a:off x="6310379" y="5526478"/>
                  <a:ext cx="45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CH" sz="140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440FE6B1-1A4E-4D98-A6E1-572B361E8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0379" y="5526478"/>
                  <a:ext cx="459079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A6542B-F289-4A0B-A3F8-DA80BD667661}"/>
                </a:ext>
              </a:extLst>
            </p:cNvPr>
            <p:cNvSpPr/>
            <p:nvPr/>
          </p:nvSpPr>
          <p:spPr>
            <a:xfrm>
              <a:off x="5551714" y="4680835"/>
              <a:ext cx="1369420" cy="115342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2802D-960D-4F7A-9870-41C52D6241E4}"/>
              </a:ext>
            </a:extLst>
          </p:cNvPr>
          <p:cNvGrpSpPr/>
          <p:nvPr/>
        </p:nvGrpSpPr>
        <p:grpSpPr>
          <a:xfrm>
            <a:off x="7063129" y="4857623"/>
            <a:ext cx="2158312" cy="1184017"/>
            <a:chOff x="2359259" y="4908053"/>
            <a:chExt cx="2158312" cy="118401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789108-077E-4CEA-8AE3-9D980655A52F}"/>
                </a:ext>
              </a:extLst>
            </p:cNvPr>
            <p:cNvSpPr/>
            <p:nvPr/>
          </p:nvSpPr>
          <p:spPr>
            <a:xfrm>
              <a:off x="3516738" y="5054210"/>
              <a:ext cx="918949" cy="30900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1400"/>
                <a:t>Encoder</a:t>
              </a:r>
              <a:endParaRPr lang="en-CH" sz="140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118B8E9-CB86-4DF1-8494-0B228B7F0B31}"/>
                </a:ext>
              </a:extLst>
            </p:cNvPr>
            <p:cNvGrpSpPr/>
            <p:nvPr/>
          </p:nvGrpSpPr>
          <p:grpSpPr>
            <a:xfrm rot="5400000">
              <a:off x="2884109" y="4817044"/>
              <a:ext cx="146658" cy="955410"/>
              <a:chOff x="255426" y="3236757"/>
              <a:chExt cx="447094" cy="2912602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30F403E-289B-4137-B9E1-9581C9373B30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E3DEB9E-8A6B-4C79-A5D4-266015FB7FDC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3716D01-4E7D-458C-92FE-FCA07F5760A8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6AA7E24-A783-480B-B134-493A15C855E7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9B65CDC-214D-46AA-90E0-ECCB92F33B8D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4AE4C3F-230D-4E62-B482-5EB067320834}"/>
                </a:ext>
              </a:extLst>
            </p:cNvPr>
            <p:cNvGrpSpPr/>
            <p:nvPr/>
          </p:nvGrpSpPr>
          <p:grpSpPr>
            <a:xfrm rot="5400000">
              <a:off x="3400569" y="5028564"/>
              <a:ext cx="146658" cy="955410"/>
              <a:chOff x="255426" y="3236757"/>
              <a:chExt cx="447094" cy="2912602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7303EED-49D9-4ED3-9AD0-4D8DD634D1C3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4B2A85B-3783-482A-B4B6-194C4642F58F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EC71CAC-B913-46DA-95D0-585042302238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2D1F958-33C0-49C1-BA63-8FF924554415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803FCCC-D6BE-4789-AA8F-BC85812B5F0A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8968944-E9DF-4958-97E9-81875C3923F2}"/>
                </a:ext>
              </a:extLst>
            </p:cNvPr>
            <p:cNvSpPr txBox="1"/>
            <p:nvPr/>
          </p:nvSpPr>
          <p:spPr>
            <a:xfrm>
              <a:off x="2747184" y="4908053"/>
              <a:ext cx="4590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/>
                <a:t>h</a:t>
              </a:r>
              <a:r>
                <a:rPr lang="fr-CH" sz="1400" baseline="-25000"/>
                <a:t>t+1</a:t>
              </a:r>
              <a:endParaRPr lang="en-CH" sz="14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15B6C0-5911-40DB-B100-D0BAB4F4F9F6}"/>
                </a:ext>
              </a:extLst>
            </p:cNvPr>
            <p:cNvGrpSpPr/>
            <p:nvPr/>
          </p:nvGrpSpPr>
          <p:grpSpPr>
            <a:xfrm>
              <a:off x="3034153" y="5697672"/>
              <a:ext cx="917450" cy="146659"/>
              <a:chOff x="5937605" y="5504614"/>
              <a:chExt cx="917450" cy="146659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B30534D-BC07-404C-AB56-A9C9D890CF38}"/>
                  </a:ext>
                </a:extLst>
              </p:cNvPr>
              <p:cNvSpPr/>
              <p:nvPr/>
            </p:nvSpPr>
            <p:spPr>
              <a:xfrm rot="5400000">
                <a:off x="6062031" y="5526032"/>
                <a:ext cx="103214" cy="10321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C9474F5-FBCE-4AEB-ABEF-F9C454BEE8E4}"/>
                  </a:ext>
                </a:extLst>
              </p:cNvPr>
              <p:cNvSpPr/>
              <p:nvPr/>
            </p:nvSpPr>
            <p:spPr>
              <a:xfrm rot="5400000">
                <a:off x="5937605" y="5526032"/>
                <a:ext cx="103214" cy="10321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20EA863-315B-4F8B-8B06-60C2D093C2C2}"/>
                  </a:ext>
                </a:extLst>
              </p:cNvPr>
              <p:cNvSpPr/>
              <p:nvPr/>
            </p:nvSpPr>
            <p:spPr>
              <a:xfrm rot="5400000">
                <a:off x="6628846" y="5425064"/>
                <a:ext cx="146659" cy="30575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BD9F4A1-6CC1-46E1-9B0E-78BAE84CE62C}"/>
                  </a:ext>
                </a:extLst>
              </p:cNvPr>
              <p:cNvSpPr/>
              <p:nvPr/>
            </p:nvSpPr>
            <p:spPr>
              <a:xfrm rot="5400000">
                <a:off x="6713531" y="5527392"/>
                <a:ext cx="103214" cy="10321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270C085-728D-471C-BC7C-6FD7D7E3C432}"/>
                  </a:ext>
                </a:extLst>
              </p:cNvPr>
              <p:cNvSpPr/>
              <p:nvPr/>
            </p:nvSpPr>
            <p:spPr>
              <a:xfrm rot="5400000">
                <a:off x="6589105" y="5527392"/>
                <a:ext cx="103214" cy="10321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7FE1D7B-C114-417E-BCCC-D3A1EC2B3953}"/>
                    </a:ext>
                  </a:extLst>
                </p:cNvPr>
                <p:cNvSpPr txBox="1"/>
                <p:nvPr/>
              </p:nvSpPr>
              <p:spPr>
                <a:xfrm>
                  <a:off x="3557871" y="5769641"/>
                  <a:ext cx="45907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CH" sz="140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7FE1D7B-C114-417E-BCCC-D3A1EC2B39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7871" y="5769641"/>
                  <a:ext cx="459079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3761A4D-960A-4966-9C28-3D8B1E86D9D0}"/>
                </a:ext>
              </a:extLst>
            </p:cNvPr>
            <p:cNvSpPr/>
            <p:nvPr/>
          </p:nvSpPr>
          <p:spPr>
            <a:xfrm>
              <a:off x="2359259" y="4938650"/>
              <a:ext cx="2158312" cy="11534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2FC522-A98A-4FC2-B031-23881CD6AE3F}"/>
                  </a:ext>
                </a:extLst>
              </p:cNvPr>
              <p:cNvSpPr/>
              <p:nvPr/>
            </p:nvSpPr>
            <p:spPr>
              <a:xfrm>
                <a:off x="9436327" y="4505757"/>
                <a:ext cx="1525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fr-CH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2FC522-A98A-4FC2-B031-23881CD6A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327" y="4505757"/>
                <a:ext cx="1525995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502296A-C03C-425B-A6DF-1EAC533599E9}"/>
                  </a:ext>
                </a:extLst>
              </p:cNvPr>
              <p:cNvSpPr/>
              <p:nvPr/>
            </p:nvSpPr>
            <p:spPr>
              <a:xfrm>
                <a:off x="7018067" y="4490880"/>
                <a:ext cx="1506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CH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502296A-C03C-425B-A6DF-1EAC53359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067" y="4490880"/>
                <a:ext cx="1506759" cy="369332"/>
              </a:xfrm>
              <a:prstGeom prst="rect">
                <a:avLst/>
              </a:prstGeom>
              <a:blipFill>
                <a:blip r:embed="rId10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5D6BB73-44E1-454A-8709-CB7DB6D78772}"/>
                  </a:ext>
                </a:extLst>
              </p:cNvPr>
              <p:cNvSpPr txBox="1"/>
              <p:nvPr/>
            </p:nvSpPr>
            <p:spPr>
              <a:xfrm>
                <a:off x="7621553" y="5699674"/>
                <a:ext cx="4590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1400" b="0" i="0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CH" sz="140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5D6BB73-44E1-454A-8709-CB7DB6D78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553" y="5699674"/>
                <a:ext cx="459079" cy="307777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607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0050"/>
            <a:ext cx="5985056" cy="3417615"/>
          </a:xfrm>
        </p:spPr>
        <p:txBody>
          <a:bodyPr/>
          <a:lstStyle/>
          <a:p>
            <a:r>
              <a:rPr lang="fr-CH"/>
              <a:t>Divergence term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LSTM sends the data to the latent space at time 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B799BE-EE2C-4BF9-8E33-6B8EA4AB9F3F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9101721" y="2524763"/>
            <a:ext cx="372790" cy="48346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196DEF-0CEA-429F-B065-7E0E8B831640}"/>
              </a:ext>
            </a:extLst>
          </p:cNvPr>
          <p:cNvGrpSpPr/>
          <p:nvPr/>
        </p:nvGrpSpPr>
        <p:grpSpPr>
          <a:xfrm>
            <a:off x="9405851" y="2939558"/>
            <a:ext cx="490849" cy="468868"/>
            <a:chOff x="5700677" y="3954815"/>
            <a:chExt cx="533385" cy="50949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83A117C-B345-49AD-9F13-C7B1E90D7DE2}"/>
                </a:ext>
              </a:extLst>
            </p:cNvPr>
            <p:cNvSpPr/>
            <p:nvPr/>
          </p:nvSpPr>
          <p:spPr>
            <a:xfrm>
              <a:off x="5700677" y="3954815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D08D39B-1C65-40DE-BF79-F31C161C5A23}"/>
                </a:ext>
              </a:extLst>
            </p:cNvPr>
            <p:cNvSpPr txBox="1"/>
            <p:nvPr/>
          </p:nvSpPr>
          <p:spPr>
            <a:xfrm>
              <a:off x="5771744" y="3958722"/>
              <a:ext cx="462318" cy="43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z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C8EC7A-F87C-4FDA-9D80-5E2C397D8AC3}"/>
              </a:ext>
            </a:extLst>
          </p:cNvPr>
          <p:cNvGrpSpPr/>
          <p:nvPr/>
        </p:nvGrpSpPr>
        <p:grpSpPr>
          <a:xfrm>
            <a:off x="8909855" y="3813334"/>
            <a:ext cx="457789" cy="457789"/>
            <a:chOff x="5812971" y="3940626"/>
            <a:chExt cx="509499" cy="5094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76D0BB-4C02-495A-8F48-8516D2CB74B3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2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C5AFD1-2D0B-41DB-863E-D4EB666A6F91}"/>
              </a:ext>
            </a:extLst>
          </p:cNvPr>
          <p:cNvCxnSpPr>
            <a:cxnSpLocks/>
            <a:stCxn id="43" idx="0"/>
            <a:endCxn id="105" idx="3"/>
          </p:cNvCxnSpPr>
          <p:nvPr/>
        </p:nvCxnSpPr>
        <p:spPr>
          <a:xfrm flipV="1">
            <a:off x="9138750" y="3339762"/>
            <a:ext cx="335765" cy="473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836AAE-3B5D-403E-98FE-4C9997182070}"/>
              </a:ext>
            </a:extLst>
          </p:cNvPr>
          <p:cNvCxnSpPr>
            <a:cxnSpLocks/>
          </p:cNvCxnSpPr>
          <p:nvPr/>
        </p:nvCxnSpPr>
        <p:spPr>
          <a:xfrm>
            <a:off x="9014442" y="2629097"/>
            <a:ext cx="372790" cy="4834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51D38F-09C4-4764-8DAA-83CE4848A24C}"/>
              </a:ext>
            </a:extLst>
          </p:cNvPr>
          <p:cNvGrpSpPr/>
          <p:nvPr/>
        </p:nvGrpSpPr>
        <p:grpSpPr>
          <a:xfrm>
            <a:off x="7018067" y="2090051"/>
            <a:ext cx="1765508" cy="2181071"/>
            <a:chOff x="8553904" y="2090051"/>
            <a:chExt cx="1765508" cy="21810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DD702B-5F05-46FD-B66E-6E847712E50A}"/>
                </a:ext>
              </a:extLst>
            </p:cNvPr>
            <p:cNvGrpSpPr/>
            <p:nvPr/>
          </p:nvGrpSpPr>
          <p:grpSpPr>
            <a:xfrm>
              <a:off x="8553904" y="2090051"/>
              <a:ext cx="1765508" cy="2181071"/>
              <a:chOff x="838200" y="2339019"/>
              <a:chExt cx="2573846" cy="31796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B83673A-4D8E-4781-B3ED-C657EF1B1CD5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83" name="Diamond 82">
                  <a:extLst>
                    <a:ext uri="{FF2B5EF4-FFF2-40B4-BE49-F238E27FC236}">
                      <a16:creationId xmlns:a16="http://schemas.microsoft.com/office/drawing/2014/main" id="{DCA27B8E-A7D8-455D-BE41-E006BF9EDFF7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485CA5D-39E6-4AA1-9B84-61C07BF40EAF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t-2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8654196-19D1-4E14-867A-11B9BC5CCF6D}"/>
                  </a:ext>
                </a:extLst>
              </p:cNvPr>
              <p:cNvGrpSpPr/>
              <p:nvPr/>
            </p:nvGrpSpPr>
            <p:grpSpPr>
              <a:xfrm>
                <a:off x="2110107" y="4851307"/>
                <a:ext cx="942768" cy="667388"/>
                <a:chOff x="5812971" y="3940626"/>
                <a:chExt cx="719730" cy="509499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426ADD4-1A2A-4140-BDA2-60E9E427217C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CH" sz="20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t-1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EE333A5-E03F-4A81-B3C2-136395BDB0B1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C6407C4-3F6A-4345-A9EA-B5592EEAB588}"/>
                  </a:ext>
                </a:extLst>
              </p:cNvPr>
              <p:cNvCxnSpPr>
                <a:cxnSpLocks/>
                <a:stCxn id="83" idx="3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1EA092F-AD3F-4026-B4E2-EC2C708CA206}"/>
                  </a:ext>
                </a:extLst>
              </p:cNvPr>
              <p:cNvCxnSpPr>
                <a:cxnSpLocks/>
                <a:stCxn id="81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736F775-34DF-4D63-92C2-924D691F9A0B}"/>
                </a:ext>
              </a:extLst>
            </p:cNvPr>
            <p:cNvGrpSpPr/>
            <p:nvPr/>
          </p:nvGrpSpPr>
          <p:grpSpPr>
            <a:xfrm>
              <a:off x="9101721" y="2524763"/>
              <a:ext cx="1150322" cy="1288571"/>
              <a:chOff x="1530118" y="3040248"/>
              <a:chExt cx="1637372" cy="183415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BC62F0F-B42C-4DEF-AED8-3222C57E7359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414069E-088D-4E88-A78C-1B3D546C6207}"/>
                  </a:ext>
                </a:extLst>
              </p:cNvPr>
              <p:cNvGrpSpPr/>
              <p:nvPr/>
            </p:nvGrpSpPr>
            <p:grpSpPr>
              <a:xfrm>
                <a:off x="1956409" y="3630668"/>
                <a:ext cx="780951" cy="667388"/>
                <a:chOff x="5695637" y="3954815"/>
                <a:chExt cx="596196" cy="509499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094A8A-86FD-44FB-BBDE-F300233E22A5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5BE5AF8-99F2-4E7C-9F5B-E8DC8C310132}"/>
                    </a:ext>
                  </a:extLst>
                </p:cNvPr>
                <p:cNvSpPr txBox="1"/>
                <p:nvPr/>
              </p:nvSpPr>
              <p:spPr>
                <a:xfrm>
                  <a:off x="5695637" y="3958722"/>
                  <a:ext cx="596196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AD4F317-297C-4B91-A99A-01C8C5901C0A}"/>
                  </a:ext>
                </a:extLst>
              </p:cNvPr>
              <p:cNvCxnSpPr>
                <a:cxnSpLocks/>
                <a:stCxn id="51" idx="4"/>
                <a:endCxn id="81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AE48C51-CA38-41B1-ACAE-857F740FEB3C}"/>
                  </a:ext>
                </a:extLst>
              </p:cNvPr>
              <p:cNvCxnSpPr>
                <a:cxnSpLocks/>
                <a:stCxn id="51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5EE27-9B33-42D6-8431-3967C3407187}"/>
              </a:ext>
            </a:extLst>
          </p:cNvPr>
          <p:cNvGrpSpPr/>
          <p:nvPr/>
        </p:nvGrpSpPr>
        <p:grpSpPr>
          <a:xfrm>
            <a:off x="9426356" y="3813334"/>
            <a:ext cx="457789" cy="457789"/>
            <a:chOff x="5812971" y="3940626"/>
            <a:chExt cx="509499" cy="5094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E335E0-DD2F-4F2A-9E51-00F454211CA9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4"/>
                  <a:stretch>
                    <a:fillRect t="-4545" r="-5000"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80BE1EE1-154B-467E-A8BC-BFABF502DBC8}"/>
              </a:ext>
            </a:extLst>
          </p:cNvPr>
          <p:cNvSpPr/>
          <p:nvPr/>
        </p:nvSpPr>
        <p:spPr>
          <a:xfrm>
            <a:off x="9606479" y="5077378"/>
            <a:ext cx="700568" cy="706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B4C577-6AFE-418C-A999-9F420BEF432F}"/>
                  </a:ext>
                </a:extLst>
              </p:cNvPr>
              <p:cNvSpPr/>
              <p:nvPr/>
            </p:nvSpPr>
            <p:spPr>
              <a:xfrm>
                <a:off x="8931284" y="4741971"/>
                <a:ext cx="1525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fr-CH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B4C577-6AFE-418C-A999-9F420BEF4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284" y="4741971"/>
                <a:ext cx="1525995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1BD8771-0B09-4DA8-B171-AF59DB2A9DBB}"/>
              </a:ext>
            </a:extLst>
          </p:cNvPr>
          <p:cNvSpPr/>
          <p:nvPr/>
        </p:nvSpPr>
        <p:spPr>
          <a:xfrm>
            <a:off x="7024952" y="4711797"/>
            <a:ext cx="4100248" cy="16424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770CF-8F9B-4455-8BF6-2CBCA43D03A8}"/>
              </a:ext>
            </a:extLst>
          </p:cNvPr>
          <p:cNvSpPr/>
          <p:nvPr/>
        </p:nvSpPr>
        <p:spPr>
          <a:xfrm>
            <a:off x="10036440" y="4448319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20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/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H" sz="2000" i="1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func>
                            <m:funcPr>
                              <m:ctrlPr>
                                <a:rPr lang="fr-CH" sz="2000" i="1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||  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CH" sz="2000" b="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7561FD6-F9DA-4FC7-B0E6-8C3A594A20C8}"/>
              </a:ext>
            </a:extLst>
          </p:cNvPr>
          <p:cNvGrpSpPr/>
          <p:nvPr/>
        </p:nvGrpSpPr>
        <p:grpSpPr>
          <a:xfrm>
            <a:off x="8553904" y="2090051"/>
            <a:ext cx="794144" cy="638134"/>
            <a:chOff x="2707688" y="3515556"/>
            <a:chExt cx="883847" cy="710215"/>
          </a:xfrm>
        </p:grpSpPr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9FB0F181-9D8A-444A-BA21-F73A5619C34E}"/>
                </a:ext>
              </a:extLst>
            </p:cNvPr>
            <p:cNvSpPr/>
            <p:nvPr/>
          </p:nvSpPr>
          <p:spPr>
            <a:xfrm>
              <a:off x="2707688" y="3515556"/>
              <a:ext cx="710215" cy="710215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00FD15B-FFEB-4B40-9894-777B1AA2B4F6}"/>
                </a:ext>
              </a:extLst>
            </p:cNvPr>
            <p:cNvSpPr txBox="1"/>
            <p:nvPr/>
          </p:nvSpPr>
          <p:spPr>
            <a:xfrm>
              <a:off x="2834293" y="3640015"/>
              <a:ext cx="757242" cy="445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t-1</a:t>
              </a:r>
              <a:endParaRPr lang="en-CH" sz="20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620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0050"/>
            <a:ext cx="5572637" cy="3417615"/>
          </a:xfrm>
        </p:spPr>
        <p:txBody>
          <a:bodyPr/>
          <a:lstStyle/>
          <a:p>
            <a:r>
              <a:rPr lang="fr-CH"/>
              <a:t>Divergence term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LSTM sends the data to the latent space at time t</a:t>
            </a:r>
          </a:p>
          <a:p>
            <a:r>
              <a:rPr lang="fr-CH"/>
              <a:t>Distribution may not be similar to the ground truth at time t</a:t>
            </a:r>
          </a:p>
          <a:p>
            <a:endParaRPr lang="fr-CH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B799BE-EE2C-4BF9-8E33-6B8EA4AB9F3F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9101721" y="2524763"/>
            <a:ext cx="372790" cy="48346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196DEF-0CEA-429F-B065-7E0E8B831640}"/>
              </a:ext>
            </a:extLst>
          </p:cNvPr>
          <p:cNvGrpSpPr/>
          <p:nvPr/>
        </p:nvGrpSpPr>
        <p:grpSpPr>
          <a:xfrm>
            <a:off x="9405851" y="2939558"/>
            <a:ext cx="490849" cy="468868"/>
            <a:chOff x="5700677" y="3954815"/>
            <a:chExt cx="533385" cy="50949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83A117C-B345-49AD-9F13-C7B1E90D7DE2}"/>
                </a:ext>
              </a:extLst>
            </p:cNvPr>
            <p:cNvSpPr/>
            <p:nvPr/>
          </p:nvSpPr>
          <p:spPr>
            <a:xfrm>
              <a:off x="5700677" y="3954815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D08D39B-1C65-40DE-BF79-F31C161C5A23}"/>
                </a:ext>
              </a:extLst>
            </p:cNvPr>
            <p:cNvSpPr txBox="1"/>
            <p:nvPr/>
          </p:nvSpPr>
          <p:spPr>
            <a:xfrm>
              <a:off x="5771744" y="3958722"/>
              <a:ext cx="462318" cy="43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z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C8EC7A-F87C-4FDA-9D80-5E2C397D8AC3}"/>
              </a:ext>
            </a:extLst>
          </p:cNvPr>
          <p:cNvGrpSpPr/>
          <p:nvPr/>
        </p:nvGrpSpPr>
        <p:grpSpPr>
          <a:xfrm>
            <a:off x="8909855" y="3813334"/>
            <a:ext cx="457789" cy="457789"/>
            <a:chOff x="5812971" y="3940626"/>
            <a:chExt cx="509499" cy="5094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76D0BB-4C02-495A-8F48-8516D2CB74B3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2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C5AFD1-2D0B-41DB-863E-D4EB666A6F91}"/>
              </a:ext>
            </a:extLst>
          </p:cNvPr>
          <p:cNvCxnSpPr>
            <a:cxnSpLocks/>
            <a:stCxn id="43" idx="0"/>
            <a:endCxn id="105" idx="3"/>
          </p:cNvCxnSpPr>
          <p:nvPr/>
        </p:nvCxnSpPr>
        <p:spPr>
          <a:xfrm flipV="1">
            <a:off x="9138750" y="3339762"/>
            <a:ext cx="335765" cy="473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836AAE-3B5D-403E-98FE-4C9997182070}"/>
              </a:ext>
            </a:extLst>
          </p:cNvPr>
          <p:cNvCxnSpPr>
            <a:cxnSpLocks/>
          </p:cNvCxnSpPr>
          <p:nvPr/>
        </p:nvCxnSpPr>
        <p:spPr>
          <a:xfrm>
            <a:off x="9014442" y="2629097"/>
            <a:ext cx="372790" cy="4834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51D38F-09C4-4764-8DAA-83CE4848A24C}"/>
              </a:ext>
            </a:extLst>
          </p:cNvPr>
          <p:cNvGrpSpPr/>
          <p:nvPr/>
        </p:nvGrpSpPr>
        <p:grpSpPr>
          <a:xfrm>
            <a:off x="7018067" y="2090051"/>
            <a:ext cx="1765508" cy="2181071"/>
            <a:chOff x="8553904" y="2090051"/>
            <a:chExt cx="1765508" cy="21810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DD702B-5F05-46FD-B66E-6E847712E50A}"/>
                </a:ext>
              </a:extLst>
            </p:cNvPr>
            <p:cNvGrpSpPr/>
            <p:nvPr/>
          </p:nvGrpSpPr>
          <p:grpSpPr>
            <a:xfrm>
              <a:off x="8553904" y="2090051"/>
              <a:ext cx="1765508" cy="2181071"/>
              <a:chOff x="838200" y="2339019"/>
              <a:chExt cx="2573846" cy="31796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B83673A-4D8E-4781-B3ED-C657EF1B1CD5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83" name="Diamond 82">
                  <a:extLst>
                    <a:ext uri="{FF2B5EF4-FFF2-40B4-BE49-F238E27FC236}">
                      <a16:creationId xmlns:a16="http://schemas.microsoft.com/office/drawing/2014/main" id="{DCA27B8E-A7D8-455D-BE41-E006BF9EDFF7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485CA5D-39E6-4AA1-9B84-61C07BF40EAF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t-2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8654196-19D1-4E14-867A-11B9BC5CCF6D}"/>
                  </a:ext>
                </a:extLst>
              </p:cNvPr>
              <p:cNvGrpSpPr/>
              <p:nvPr/>
            </p:nvGrpSpPr>
            <p:grpSpPr>
              <a:xfrm>
                <a:off x="2110107" y="4851307"/>
                <a:ext cx="942768" cy="667388"/>
                <a:chOff x="5812971" y="3940626"/>
                <a:chExt cx="719730" cy="509499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426ADD4-1A2A-4140-BDA2-60E9E427217C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CH" sz="20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t-1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EE333A5-E03F-4A81-B3C2-136395BDB0B1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C6407C4-3F6A-4345-A9EA-B5592EEAB588}"/>
                  </a:ext>
                </a:extLst>
              </p:cNvPr>
              <p:cNvCxnSpPr>
                <a:cxnSpLocks/>
                <a:stCxn id="83" idx="3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1EA092F-AD3F-4026-B4E2-EC2C708CA206}"/>
                  </a:ext>
                </a:extLst>
              </p:cNvPr>
              <p:cNvCxnSpPr>
                <a:cxnSpLocks/>
                <a:stCxn id="81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736F775-34DF-4D63-92C2-924D691F9A0B}"/>
                </a:ext>
              </a:extLst>
            </p:cNvPr>
            <p:cNvGrpSpPr/>
            <p:nvPr/>
          </p:nvGrpSpPr>
          <p:grpSpPr>
            <a:xfrm>
              <a:off x="9101721" y="2524763"/>
              <a:ext cx="1150322" cy="1288571"/>
              <a:chOff x="1530118" y="3040248"/>
              <a:chExt cx="1637372" cy="183415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BC62F0F-B42C-4DEF-AED8-3222C57E7359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414069E-088D-4E88-A78C-1B3D546C6207}"/>
                  </a:ext>
                </a:extLst>
              </p:cNvPr>
              <p:cNvGrpSpPr/>
              <p:nvPr/>
            </p:nvGrpSpPr>
            <p:grpSpPr>
              <a:xfrm>
                <a:off x="1956409" y="3630668"/>
                <a:ext cx="780951" cy="667388"/>
                <a:chOff x="5695637" y="3954815"/>
                <a:chExt cx="596196" cy="509499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094A8A-86FD-44FB-BBDE-F300233E22A5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5BE5AF8-99F2-4E7C-9F5B-E8DC8C310132}"/>
                    </a:ext>
                  </a:extLst>
                </p:cNvPr>
                <p:cNvSpPr txBox="1"/>
                <p:nvPr/>
              </p:nvSpPr>
              <p:spPr>
                <a:xfrm>
                  <a:off x="5695637" y="3958722"/>
                  <a:ext cx="596196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AD4F317-297C-4B91-A99A-01C8C5901C0A}"/>
                  </a:ext>
                </a:extLst>
              </p:cNvPr>
              <p:cNvCxnSpPr>
                <a:cxnSpLocks/>
                <a:stCxn id="51" idx="4"/>
                <a:endCxn id="81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AE48C51-CA38-41B1-ACAE-857F740FEB3C}"/>
                  </a:ext>
                </a:extLst>
              </p:cNvPr>
              <p:cNvCxnSpPr>
                <a:cxnSpLocks/>
                <a:stCxn id="51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5EE27-9B33-42D6-8431-3967C3407187}"/>
              </a:ext>
            </a:extLst>
          </p:cNvPr>
          <p:cNvGrpSpPr/>
          <p:nvPr/>
        </p:nvGrpSpPr>
        <p:grpSpPr>
          <a:xfrm>
            <a:off x="9426356" y="3813334"/>
            <a:ext cx="457789" cy="457789"/>
            <a:chOff x="5812971" y="3940626"/>
            <a:chExt cx="509499" cy="5094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E335E0-DD2F-4F2A-9E51-00F454211CA9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4"/>
                  <a:stretch>
                    <a:fillRect t="-4545" r="-5000"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80BE1EE1-154B-467E-A8BC-BFABF502DBC8}"/>
              </a:ext>
            </a:extLst>
          </p:cNvPr>
          <p:cNvSpPr/>
          <p:nvPr/>
        </p:nvSpPr>
        <p:spPr>
          <a:xfrm>
            <a:off x="9606479" y="5077378"/>
            <a:ext cx="700568" cy="706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B4C577-6AFE-418C-A999-9F420BEF432F}"/>
                  </a:ext>
                </a:extLst>
              </p:cNvPr>
              <p:cNvSpPr/>
              <p:nvPr/>
            </p:nvSpPr>
            <p:spPr>
              <a:xfrm>
                <a:off x="8931284" y="4741971"/>
                <a:ext cx="1525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fr-CH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B4C577-6AFE-418C-A999-9F420BEF4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284" y="4741971"/>
                <a:ext cx="1525995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380CE3EE-C73E-4B1E-BCAC-8EBB635201C4}"/>
              </a:ext>
            </a:extLst>
          </p:cNvPr>
          <p:cNvSpPr/>
          <p:nvPr/>
        </p:nvSpPr>
        <p:spPr>
          <a:xfrm>
            <a:off x="8173409" y="5272428"/>
            <a:ext cx="700568" cy="706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43B3A-E72D-4F09-BC86-AAB82C25BBF8}"/>
                  </a:ext>
                </a:extLst>
              </p:cNvPr>
              <p:cNvSpPr/>
              <p:nvPr/>
            </p:nvSpPr>
            <p:spPr>
              <a:xfrm>
                <a:off x="7565884" y="5898755"/>
                <a:ext cx="1506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CH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43B3A-E72D-4F09-BC86-AAB82C25B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84" y="5898755"/>
                <a:ext cx="1506759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1BD8771-0B09-4DA8-B171-AF59DB2A9DBB}"/>
              </a:ext>
            </a:extLst>
          </p:cNvPr>
          <p:cNvSpPr/>
          <p:nvPr/>
        </p:nvSpPr>
        <p:spPr>
          <a:xfrm>
            <a:off x="7024952" y="4711797"/>
            <a:ext cx="4100248" cy="16424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770CF-8F9B-4455-8BF6-2CBCA43D03A8}"/>
              </a:ext>
            </a:extLst>
          </p:cNvPr>
          <p:cNvSpPr/>
          <p:nvPr/>
        </p:nvSpPr>
        <p:spPr>
          <a:xfrm>
            <a:off x="10036440" y="4448319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20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/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H" sz="2000" i="1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func>
                            <m:funcPr>
                              <m:ctrlPr>
                                <a:rPr lang="fr-CH" sz="2000" i="1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||  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CH" sz="2000" b="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59446FEF-AB2B-4340-AC50-874B1ABFC748}"/>
              </a:ext>
            </a:extLst>
          </p:cNvPr>
          <p:cNvGrpSpPr/>
          <p:nvPr/>
        </p:nvGrpSpPr>
        <p:grpSpPr>
          <a:xfrm>
            <a:off x="8553904" y="2090051"/>
            <a:ext cx="794144" cy="638134"/>
            <a:chOff x="2707688" y="3515556"/>
            <a:chExt cx="883847" cy="710215"/>
          </a:xfrm>
        </p:grpSpPr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024B8D27-5DB5-4D44-9BCC-AAD7D3D269AA}"/>
                </a:ext>
              </a:extLst>
            </p:cNvPr>
            <p:cNvSpPr/>
            <p:nvPr/>
          </p:nvSpPr>
          <p:spPr>
            <a:xfrm>
              <a:off x="2707688" y="3515556"/>
              <a:ext cx="710215" cy="710215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699972-E8AE-4188-881A-C3E2E9AC0732}"/>
                </a:ext>
              </a:extLst>
            </p:cNvPr>
            <p:cNvSpPr txBox="1"/>
            <p:nvPr/>
          </p:nvSpPr>
          <p:spPr>
            <a:xfrm>
              <a:off x="2834293" y="3640015"/>
              <a:ext cx="757242" cy="445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t-1</a:t>
              </a:r>
              <a:endParaRPr lang="en-CH" sz="20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04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0050"/>
            <a:ext cx="5503479" cy="4178037"/>
          </a:xfrm>
        </p:spPr>
        <p:txBody>
          <a:bodyPr/>
          <a:lstStyle/>
          <a:p>
            <a:r>
              <a:rPr lang="fr-CH"/>
              <a:t>Divergence term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LSTM sends the data to the latent space at time t</a:t>
            </a:r>
          </a:p>
          <a:p>
            <a:r>
              <a:rPr lang="fr-CH"/>
              <a:t>Distribution may not be similar to the ground truth at time t</a:t>
            </a:r>
          </a:p>
          <a:p>
            <a:r>
              <a:rPr lang="fr-CH"/>
              <a:t>Divergence term forces the LSTM state transitions to output data that is similar to the distribution at the next timestep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B799BE-EE2C-4BF9-8E33-6B8EA4AB9F3F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9101721" y="2524763"/>
            <a:ext cx="372790" cy="48346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196DEF-0CEA-429F-B065-7E0E8B831640}"/>
              </a:ext>
            </a:extLst>
          </p:cNvPr>
          <p:cNvGrpSpPr/>
          <p:nvPr/>
        </p:nvGrpSpPr>
        <p:grpSpPr>
          <a:xfrm>
            <a:off x="9405851" y="2939558"/>
            <a:ext cx="490849" cy="468868"/>
            <a:chOff x="5700677" y="3954815"/>
            <a:chExt cx="533385" cy="50949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83A117C-B345-49AD-9F13-C7B1E90D7DE2}"/>
                </a:ext>
              </a:extLst>
            </p:cNvPr>
            <p:cNvSpPr/>
            <p:nvPr/>
          </p:nvSpPr>
          <p:spPr>
            <a:xfrm>
              <a:off x="5700677" y="3954815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D08D39B-1C65-40DE-BF79-F31C161C5A23}"/>
                </a:ext>
              </a:extLst>
            </p:cNvPr>
            <p:cNvSpPr txBox="1"/>
            <p:nvPr/>
          </p:nvSpPr>
          <p:spPr>
            <a:xfrm>
              <a:off x="5771744" y="3958722"/>
              <a:ext cx="462318" cy="43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z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C8EC7A-F87C-4FDA-9D80-5E2C397D8AC3}"/>
              </a:ext>
            </a:extLst>
          </p:cNvPr>
          <p:cNvGrpSpPr/>
          <p:nvPr/>
        </p:nvGrpSpPr>
        <p:grpSpPr>
          <a:xfrm>
            <a:off x="8909855" y="3813334"/>
            <a:ext cx="457789" cy="457789"/>
            <a:chOff x="5812971" y="3940626"/>
            <a:chExt cx="509499" cy="5094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76D0BB-4C02-495A-8F48-8516D2CB74B3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2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C5AFD1-2D0B-41DB-863E-D4EB666A6F91}"/>
              </a:ext>
            </a:extLst>
          </p:cNvPr>
          <p:cNvCxnSpPr>
            <a:cxnSpLocks/>
            <a:stCxn id="43" idx="0"/>
            <a:endCxn id="105" idx="3"/>
          </p:cNvCxnSpPr>
          <p:nvPr/>
        </p:nvCxnSpPr>
        <p:spPr>
          <a:xfrm flipV="1">
            <a:off x="9138750" y="3339762"/>
            <a:ext cx="335765" cy="473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836AAE-3B5D-403E-98FE-4C9997182070}"/>
              </a:ext>
            </a:extLst>
          </p:cNvPr>
          <p:cNvCxnSpPr>
            <a:cxnSpLocks/>
          </p:cNvCxnSpPr>
          <p:nvPr/>
        </p:nvCxnSpPr>
        <p:spPr>
          <a:xfrm>
            <a:off x="9014442" y="2629097"/>
            <a:ext cx="372790" cy="4834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51D38F-09C4-4764-8DAA-83CE4848A24C}"/>
              </a:ext>
            </a:extLst>
          </p:cNvPr>
          <p:cNvGrpSpPr/>
          <p:nvPr/>
        </p:nvGrpSpPr>
        <p:grpSpPr>
          <a:xfrm>
            <a:off x="7018067" y="2090051"/>
            <a:ext cx="1765508" cy="2181071"/>
            <a:chOff x="8553904" y="2090051"/>
            <a:chExt cx="1765508" cy="21810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DD702B-5F05-46FD-B66E-6E847712E50A}"/>
                </a:ext>
              </a:extLst>
            </p:cNvPr>
            <p:cNvGrpSpPr/>
            <p:nvPr/>
          </p:nvGrpSpPr>
          <p:grpSpPr>
            <a:xfrm>
              <a:off x="8553904" y="2090051"/>
              <a:ext cx="1765508" cy="2181071"/>
              <a:chOff x="838200" y="2339019"/>
              <a:chExt cx="2573846" cy="31796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B83673A-4D8E-4781-B3ED-C657EF1B1CD5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83" name="Diamond 82">
                  <a:extLst>
                    <a:ext uri="{FF2B5EF4-FFF2-40B4-BE49-F238E27FC236}">
                      <a16:creationId xmlns:a16="http://schemas.microsoft.com/office/drawing/2014/main" id="{DCA27B8E-A7D8-455D-BE41-E006BF9EDFF7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485CA5D-39E6-4AA1-9B84-61C07BF40EAF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t-2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8654196-19D1-4E14-867A-11B9BC5CCF6D}"/>
                  </a:ext>
                </a:extLst>
              </p:cNvPr>
              <p:cNvGrpSpPr/>
              <p:nvPr/>
            </p:nvGrpSpPr>
            <p:grpSpPr>
              <a:xfrm>
                <a:off x="2110107" y="4851307"/>
                <a:ext cx="942768" cy="667388"/>
                <a:chOff x="5812971" y="3940626"/>
                <a:chExt cx="719730" cy="509499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426ADD4-1A2A-4140-BDA2-60E9E427217C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CH" sz="20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t-1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EE333A5-E03F-4A81-B3C2-136395BDB0B1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C6407C4-3F6A-4345-A9EA-B5592EEAB588}"/>
                  </a:ext>
                </a:extLst>
              </p:cNvPr>
              <p:cNvCxnSpPr>
                <a:cxnSpLocks/>
                <a:stCxn id="83" idx="3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1EA092F-AD3F-4026-B4E2-EC2C708CA206}"/>
                  </a:ext>
                </a:extLst>
              </p:cNvPr>
              <p:cNvCxnSpPr>
                <a:cxnSpLocks/>
                <a:stCxn id="81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736F775-34DF-4D63-92C2-924D691F9A0B}"/>
                </a:ext>
              </a:extLst>
            </p:cNvPr>
            <p:cNvGrpSpPr/>
            <p:nvPr/>
          </p:nvGrpSpPr>
          <p:grpSpPr>
            <a:xfrm>
              <a:off x="9101721" y="2524763"/>
              <a:ext cx="1150322" cy="1288571"/>
              <a:chOff x="1530118" y="3040248"/>
              <a:chExt cx="1637372" cy="183415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BC62F0F-B42C-4DEF-AED8-3222C57E7359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414069E-088D-4E88-A78C-1B3D546C6207}"/>
                  </a:ext>
                </a:extLst>
              </p:cNvPr>
              <p:cNvGrpSpPr/>
              <p:nvPr/>
            </p:nvGrpSpPr>
            <p:grpSpPr>
              <a:xfrm>
                <a:off x="1956409" y="3630668"/>
                <a:ext cx="780951" cy="667388"/>
                <a:chOff x="5695637" y="3954815"/>
                <a:chExt cx="596196" cy="509499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094A8A-86FD-44FB-BBDE-F300233E22A5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5BE5AF8-99F2-4E7C-9F5B-E8DC8C310132}"/>
                    </a:ext>
                  </a:extLst>
                </p:cNvPr>
                <p:cNvSpPr txBox="1"/>
                <p:nvPr/>
              </p:nvSpPr>
              <p:spPr>
                <a:xfrm>
                  <a:off x="5695637" y="3958722"/>
                  <a:ext cx="596196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AD4F317-297C-4B91-A99A-01C8C5901C0A}"/>
                  </a:ext>
                </a:extLst>
              </p:cNvPr>
              <p:cNvCxnSpPr>
                <a:cxnSpLocks/>
                <a:stCxn id="51" idx="4"/>
                <a:endCxn id="81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AE48C51-CA38-41B1-ACAE-857F740FEB3C}"/>
                  </a:ext>
                </a:extLst>
              </p:cNvPr>
              <p:cNvCxnSpPr>
                <a:cxnSpLocks/>
                <a:stCxn id="51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5EE27-9B33-42D6-8431-3967C3407187}"/>
              </a:ext>
            </a:extLst>
          </p:cNvPr>
          <p:cNvGrpSpPr/>
          <p:nvPr/>
        </p:nvGrpSpPr>
        <p:grpSpPr>
          <a:xfrm>
            <a:off x="9426356" y="3813334"/>
            <a:ext cx="457789" cy="457789"/>
            <a:chOff x="5812971" y="3940626"/>
            <a:chExt cx="509499" cy="5094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E335E0-DD2F-4F2A-9E51-00F454211CA9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4"/>
                  <a:stretch>
                    <a:fillRect t="-4545" r="-5000"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80BE1EE1-154B-467E-A8BC-BFABF502DBC8}"/>
              </a:ext>
            </a:extLst>
          </p:cNvPr>
          <p:cNvSpPr/>
          <p:nvPr/>
        </p:nvSpPr>
        <p:spPr>
          <a:xfrm>
            <a:off x="9606479" y="5077378"/>
            <a:ext cx="700568" cy="706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B4C577-6AFE-418C-A999-9F420BEF432F}"/>
                  </a:ext>
                </a:extLst>
              </p:cNvPr>
              <p:cNvSpPr/>
              <p:nvPr/>
            </p:nvSpPr>
            <p:spPr>
              <a:xfrm>
                <a:off x="8931284" y="4741971"/>
                <a:ext cx="1525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fr-CH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B4C577-6AFE-418C-A999-9F420BEF4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284" y="4741971"/>
                <a:ext cx="1525995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380CE3EE-C73E-4B1E-BCAC-8EBB635201C4}"/>
              </a:ext>
            </a:extLst>
          </p:cNvPr>
          <p:cNvSpPr/>
          <p:nvPr/>
        </p:nvSpPr>
        <p:spPr>
          <a:xfrm>
            <a:off x="8173409" y="5272428"/>
            <a:ext cx="700568" cy="706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43B3A-E72D-4F09-BC86-AAB82C25BBF8}"/>
                  </a:ext>
                </a:extLst>
              </p:cNvPr>
              <p:cNvSpPr/>
              <p:nvPr/>
            </p:nvSpPr>
            <p:spPr>
              <a:xfrm>
                <a:off x="7565884" y="5898755"/>
                <a:ext cx="1506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CH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B43B3A-E72D-4F09-BC86-AAB82C25B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84" y="5898755"/>
                <a:ext cx="1506759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1BD8771-0B09-4DA8-B171-AF59DB2A9DBB}"/>
              </a:ext>
            </a:extLst>
          </p:cNvPr>
          <p:cNvSpPr/>
          <p:nvPr/>
        </p:nvSpPr>
        <p:spPr>
          <a:xfrm>
            <a:off x="7024952" y="4711797"/>
            <a:ext cx="4100248" cy="16424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770CF-8F9B-4455-8BF6-2CBCA43D03A8}"/>
              </a:ext>
            </a:extLst>
          </p:cNvPr>
          <p:cNvSpPr/>
          <p:nvPr/>
        </p:nvSpPr>
        <p:spPr>
          <a:xfrm>
            <a:off x="10036440" y="4448319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20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/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H" sz="2000" i="1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func>
                            <m:funcPr>
                              <m:ctrlPr>
                                <a:rPr lang="fr-CH" sz="2000" i="1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||  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CH" sz="2000" b="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3D4B86D-E879-48FA-B602-E46ECC036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72A74B89-5D80-4EA2-811C-BD1E7D03B7CA}"/>
              </a:ext>
            </a:extLst>
          </p:cNvPr>
          <p:cNvGrpSpPr/>
          <p:nvPr/>
        </p:nvGrpSpPr>
        <p:grpSpPr>
          <a:xfrm>
            <a:off x="8553904" y="2090051"/>
            <a:ext cx="794144" cy="638134"/>
            <a:chOff x="2707688" y="3515556"/>
            <a:chExt cx="883847" cy="710215"/>
          </a:xfrm>
        </p:grpSpPr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A65062CA-31B8-42B8-86A2-D761B8E0E236}"/>
                </a:ext>
              </a:extLst>
            </p:cNvPr>
            <p:cNvSpPr/>
            <p:nvPr/>
          </p:nvSpPr>
          <p:spPr>
            <a:xfrm>
              <a:off x="2707688" y="3515556"/>
              <a:ext cx="710215" cy="710215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7845770-9891-48F8-8F2C-38D7FF5F0A8B}"/>
                </a:ext>
              </a:extLst>
            </p:cNvPr>
            <p:cNvSpPr txBox="1"/>
            <p:nvPr/>
          </p:nvSpPr>
          <p:spPr>
            <a:xfrm>
              <a:off x="2834293" y="3640015"/>
              <a:ext cx="757242" cy="445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t-1</a:t>
              </a:r>
              <a:endParaRPr lang="en-CH" sz="20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477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0050"/>
            <a:ext cx="5503479" cy="4178037"/>
          </a:xfrm>
        </p:spPr>
        <p:txBody>
          <a:bodyPr>
            <a:normAutofit/>
          </a:bodyPr>
          <a:lstStyle/>
          <a:p>
            <a:r>
              <a:rPr lang="fr-CH"/>
              <a:t>Divergence term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LSTM sends the data to the latent space at time t</a:t>
            </a:r>
          </a:p>
          <a:p>
            <a:r>
              <a:rPr lang="fr-CH"/>
              <a:t>Distribution may not be similar to the ground truth at time t</a:t>
            </a:r>
          </a:p>
          <a:p>
            <a:r>
              <a:rPr lang="fr-CH"/>
              <a:t>Divergence term forces the LSTM state transitions to output data that is similar to the distribution at the next timestep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B799BE-EE2C-4BF9-8E33-6B8EA4AB9F3F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9101721" y="2524763"/>
            <a:ext cx="372790" cy="48346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196DEF-0CEA-429F-B065-7E0E8B831640}"/>
              </a:ext>
            </a:extLst>
          </p:cNvPr>
          <p:cNvGrpSpPr/>
          <p:nvPr/>
        </p:nvGrpSpPr>
        <p:grpSpPr>
          <a:xfrm>
            <a:off x="9405851" y="2939558"/>
            <a:ext cx="490849" cy="468868"/>
            <a:chOff x="5700677" y="3954815"/>
            <a:chExt cx="533385" cy="50949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83A117C-B345-49AD-9F13-C7B1E90D7DE2}"/>
                </a:ext>
              </a:extLst>
            </p:cNvPr>
            <p:cNvSpPr/>
            <p:nvPr/>
          </p:nvSpPr>
          <p:spPr>
            <a:xfrm>
              <a:off x="5700677" y="3954815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D08D39B-1C65-40DE-BF79-F31C161C5A23}"/>
                </a:ext>
              </a:extLst>
            </p:cNvPr>
            <p:cNvSpPr txBox="1"/>
            <p:nvPr/>
          </p:nvSpPr>
          <p:spPr>
            <a:xfrm>
              <a:off x="5771744" y="3958722"/>
              <a:ext cx="462318" cy="43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z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C8EC7A-F87C-4FDA-9D80-5E2C397D8AC3}"/>
              </a:ext>
            </a:extLst>
          </p:cNvPr>
          <p:cNvGrpSpPr/>
          <p:nvPr/>
        </p:nvGrpSpPr>
        <p:grpSpPr>
          <a:xfrm>
            <a:off x="8909855" y="3813334"/>
            <a:ext cx="457789" cy="457789"/>
            <a:chOff x="5812971" y="3940626"/>
            <a:chExt cx="509499" cy="5094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76D0BB-4C02-495A-8F48-8516D2CB74B3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2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C5AFD1-2D0B-41DB-863E-D4EB666A6F91}"/>
              </a:ext>
            </a:extLst>
          </p:cNvPr>
          <p:cNvCxnSpPr>
            <a:cxnSpLocks/>
            <a:stCxn id="43" idx="0"/>
            <a:endCxn id="105" idx="3"/>
          </p:cNvCxnSpPr>
          <p:nvPr/>
        </p:nvCxnSpPr>
        <p:spPr>
          <a:xfrm flipV="1">
            <a:off x="9138750" y="3339762"/>
            <a:ext cx="335765" cy="473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836AAE-3B5D-403E-98FE-4C9997182070}"/>
              </a:ext>
            </a:extLst>
          </p:cNvPr>
          <p:cNvCxnSpPr>
            <a:cxnSpLocks/>
          </p:cNvCxnSpPr>
          <p:nvPr/>
        </p:nvCxnSpPr>
        <p:spPr>
          <a:xfrm>
            <a:off x="9014442" y="2629097"/>
            <a:ext cx="372790" cy="4834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51D38F-09C4-4764-8DAA-83CE4848A24C}"/>
              </a:ext>
            </a:extLst>
          </p:cNvPr>
          <p:cNvGrpSpPr/>
          <p:nvPr/>
        </p:nvGrpSpPr>
        <p:grpSpPr>
          <a:xfrm>
            <a:off x="7018067" y="2090051"/>
            <a:ext cx="1765508" cy="2181071"/>
            <a:chOff x="8553904" y="2090051"/>
            <a:chExt cx="1765508" cy="21810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DD702B-5F05-46FD-B66E-6E847712E50A}"/>
                </a:ext>
              </a:extLst>
            </p:cNvPr>
            <p:cNvGrpSpPr/>
            <p:nvPr/>
          </p:nvGrpSpPr>
          <p:grpSpPr>
            <a:xfrm>
              <a:off x="8553904" y="2090051"/>
              <a:ext cx="1765508" cy="2181071"/>
              <a:chOff x="838200" y="2339019"/>
              <a:chExt cx="2573846" cy="31796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B83673A-4D8E-4781-B3ED-C657EF1B1CD5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83" name="Diamond 82">
                  <a:extLst>
                    <a:ext uri="{FF2B5EF4-FFF2-40B4-BE49-F238E27FC236}">
                      <a16:creationId xmlns:a16="http://schemas.microsoft.com/office/drawing/2014/main" id="{DCA27B8E-A7D8-455D-BE41-E006BF9EDFF7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485CA5D-39E6-4AA1-9B84-61C07BF40EAF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t-2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8654196-19D1-4E14-867A-11B9BC5CCF6D}"/>
                  </a:ext>
                </a:extLst>
              </p:cNvPr>
              <p:cNvGrpSpPr/>
              <p:nvPr/>
            </p:nvGrpSpPr>
            <p:grpSpPr>
              <a:xfrm>
                <a:off x="2110107" y="4851307"/>
                <a:ext cx="942768" cy="667388"/>
                <a:chOff x="5812971" y="3940626"/>
                <a:chExt cx="719730" cy="509499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426ADD4-1A2A-4140-BDA2-60E9E427217C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CH" sz="20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t-1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EE333A5-E03F-4A81-B3C2-136395BDB0B1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C6407C4-3F6A-4345-A9EA-B5592EEAB588}"/>
                  </a:ext>
                </a:extLst>
              </p:cNvPr>
              <p:cNvCxnSpPr>
                <a:cxnSpLocks/>
                <a:stCxn id="83" idx="3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1EA092F-AD3F-4026-B4E2-EC2C708CA206}"/>
                  </a:ext>
                </a:extLst>
              </p:cNvPr>
              <p:cNvCxnSpPr>
                <a:cxnSpLocks/>
                <a:stCxn id="81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736F775-34DF-4D63-92C2-924D691F9A0B}"/>
                </a:ext>
              </a:extLst>
            </p:cNvPr>
            <p:cNvGrpSpPr/>
            <p:nvPr/>
          </p:nvGrpSpPr>
          <p:grpSpPr>
            <a:xfrm>
              <a:off x="9101721" y="2524763"/>
              <a:ext cx="1150322" cy="1288571"/>
              <a:chOff x="1530118" y="3040248"/>
              <a:chExt cx="1637372" cy="183415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BC62F0F-B42C-4DEF-AED8-3222C57E7359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414069E-088D-4E88-A78C-1B3D546C6207}"/>
                  </a:ext>
                </a:extLst>
              </p:cNvPr>
              <p:cNvGrpSpPr/>
              <p:nvPr/>
            </p:nvGrpSpPr>
            <p:grpSpPr>
              <a:xfrm>
                <a:off x="1956409" y="3630668"/>
                <a:ext cx="780951" cy="667388"/>
                <a:chOff x="5695637" y="3954815"/>
                <a:chExt cx="596196" cy="509499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094A8A-86FD-44FB-BBDE-F300233E22A5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5BE5AF8-99F2-4E7C-9F5B-E8DC8C310132}"/>
                    </a:ext>
                  </a:extLst>
                </p:cNvPr>
                <p:cNvSpPr txBox="1"/>
                <p:nvPr/>
              </p:nvSpPr>
              <p:spPr>
                <a:xfrm>
                  <a:off x="5695637" y="3958722"/>
                  <a:ext cx="596196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AD4F317-297C-4B91-A99A-01C8C5901C0A}"/>
                  </a:ext>
                </a:extLst>
              </p:cNvPr>
              <p:cNvCxnSpPr>
                <a:cxnSpLocks/>
                <a:stCxn id="51" idx="4"/>
                <a:endCxn id="81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AE48C51-CA38-41B1-ACAE-857F740FEB3C}"/>
                  </a:ext>
                </a:extLst>
              </p:cNvPr>
              <p:cNvCxnSpPr>
                <a:cxnSpLocks/>
                <a:stCxn id="51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5EE27-9B33-42D6-8431-3967C3407187}"/>
              </a:ext>
            </a:extLst>
          </p:cNvPr>
          <p:cNvGrpSpPr/>
          <p:nvPr/>
        </p:nvGrpSpPr>
        <p:grpSpPr>
          <a:xfrm>
            <a:off x="9426356" y="3813334"/>
            <a:ext cx="457789" cy="457789"/>
            <a:chOff x="5812971" y="3940626"/>
            <a:chExt cx="509499" cy="5094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E335E0-DD2F-4F2A-9E51-00F454211CA9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4"/>
                  <a:stretch>
                    <a:fillRect t="-4545" r="-5000"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55BD0B-B672-477F-A99E-9072B20AF65D}"/>
              </a:ext>
            </a:extLst>
          </p:cNvPr>
          <p:cNvSpPr/>
          <p:nvPr/>
        </p:nvSpPr>
        <p:spPr>
          <a:xfrm>
            <a:off x="9064215" y="5077378"/>
            <a:ext cx="700568" cy="706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1EFD6C-5D56-416E-8C18-FCD6E91DAEB4}"/>
                  </a:ext>
                </a:extLst>
              </p:cNvPr>
              <p:cNvSpPr/>
              <p:nvPr/>
            </p:nvSpPr>
            <p:spPr>
              <a:xfrm>
                <a:off x="8931284" y="4741971"/>
                <a:ext cx="1525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fr-CH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1EFD6C-5D56-416E-8C18-FCD6E91DA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284" y="4741971"/>
                <a:ext cx="1525995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EC5CFB99-3F4C-4DBD-9167-EF50F7F8768D}"/>
              </a:ext>
            </a:extLst>
          </p:cNvPr>
          <p:cNvSpPr/>
          <p:nvPr/>
        </p:nvSpPr>
        <p:spPr>
          <a:xfrm>
            <a:off x="8364795" y="5272428"/>
            <a:ext cx="700568" cy="706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6384DF3-ADA5-4F4B-B4AF-5339A6B7FB03}"/>
                  </a:ext>
                </a:extLst>
              </p:cNvPr>
              <p:cNvSpPr/>
              <p:nvPr/>
            </p:nvSpPr>
            <p:spPr>
              <a:xfrm>
                <a:off x="7565884" y="5898755"/>
                <a:ext cx="1506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CH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6384DF3-ADA5-4F4B-B4AF-5339A6B7F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84" y="5898755"/>
                <a:ext cx="1506759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CEA8CCA6-0562-4A00-93C8-A2D5E8913073}"/>
              </a:ext>
            </a:extLst>
          </p:cNvPr>
          <p:cNvSpPr/>
          <p:nvPr/>
        </p:nvSpPr>
        <p:spPr>
          <a:xfrm>
            <a:off x="7024952" y="4711797"/>
            <a:ext cx="4100248" cy="16424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AA0537-9A46-468A-BF9A-F3DEC8E8A37E}"/>
              </a:ext>
            </a:extLst>
          </p:cNvPr>
          <p:cNvSpPr/>
          <p:nvPr/>
        </p:nvSpPr>
        <p:spPr>
          <a:xfrm>
            <a:off x="10036440" y="4448319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20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4C92E9-1DD5-4857-A0BD-6CD82A7AD614}"/>
                  </a:ext>
                </a:extLst>
              </p:cNvPr>
              <p:cNvSpPr txBox="1"/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H" sz="2000" i="1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func>
                            <m:funcPr>
                              <m:ctrlPr>
                                <a:rPr lang="fr-CH" sz="2000" i="1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||  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CH" sz="2000" b="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4C92E9-1DD5-4857-A0BD-6CD82A7AD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324278EE-6CA1-4755-97DB-0F66E1FB1134}"/>
              </a:ext>
            </a:extLst>
          </p:cNvPr>
          <p:cNvGrpSpPr/>
          <p:nvPr/>
        </p:nvGrpSpPr>
        <p:grpSpPr>
          <a:xfrm>
            <a:off x="8553904" y="2090051"/>
            <a:ext cx="794144" cy="638134"/>
            <a:chOff x="2707688" y="3515556"/>
            <a:chExt cx="883847" cy="710215"/>
          </a:xfrm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E0616F29-B9E8-4C57-A595-D18FF929F809}"/>
                </a:ext>
              </a:extLst>
            </p:cNvPr>
            <p:cNvSpPr/>
            <p:nvPr/>
          </p:nvSpPr>
          <p:spPr>
            <a:xfrm>
              <a:off x="2707688" y="3515556"/>
              <a:ext cx="710215" cy="710215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F189902-06CF-4007-B46A-A4907B7645A0}"/>
                </a:ext>
              </a:extLst>
            </p:cNvPr>
            <p:cNvSpPr txBox="1"/>
            <p:nvPr/>
          </p:nvSpPr>
          <p:spPr>
            <a:xfrm>
              <a:off x="2834293" y="3640015"/>
              <a:ext cx="757242" cy="445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t-1</a:t>
              </a:r>
              <a:endParaRPr lang="en-CH" sz="20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221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4492-9A29-43B4-A27A-1805A2AE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Outline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5C87-7FC1-4905-9746-965B431FD4A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3DED1"/>
          </a:solidFill>
        </p:spPr>
        <p:txBody>
          <a:bodyPr/>
          <a:lstStyle/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lang="fr-CH"/>
              <a:t>Background</a:t>
            </a:r>
          </a:p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Variational Recurrent Neural Network</a:t>
            </a:r>
          </a:p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Experiments</a:t>
            </a:r>
          </a:p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44418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0050"/>
            <a:ext cx="5596092" cy="4576564"/>
          </a:xfrm>
        </p:spPr>
        <p:txBody>
          <a:bodyPr/>
          <a:lstStyle/>
          <a:p>
            <a:r>
              <a:rPr lang="fr-CH"/>
              <a:t>Divergence term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LSTM sends the data to the latent space at time t</a:t>
            </a:r>
          </a:p>
          <a:p>
            <a:r>
              <a:rPr lang="fr-CH"/>
              <a:t>Distribution may not be similar to the ground truth at time t</a:t>
            </a:r>
          </a:p>
          <a:p>
            <a:r>
              <a:rPr lang="fr-CH"/>
              <a:t>Divergence term forces the LSTM state transitions to output data that is similar to the distribution at the next timestep</a:t>
            </a:r>
          </a:p>
          <a:p>
            <a:r>
              <a:rPr lang="fr-CH"/>
              <a:t>LSTM state transitions are trained to remain within the distribution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0B799BE-EE2C-4BF9-8E33-6B8EA4AB9F3F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9101721" y="2524763"/>
            <a:ext cx="372790" cy="48346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196DEF-0CEA-429F-B065-7E0E8B831640}"/>
              </a:ext>
            </a:extLst>
          </p:cNvPr>
          <p:cNvGrpSpPr/>
          <p:nvPr/>
        </p:nvGrpSpPr>
        <p:grpSpPr>
          <a:xfrm>
            <a:off x="9405851" y="2939558"/>
            <a:ext cx="490849" cy="468868"/>
            <a:chOff x="5700677" y="3954815"/>
            <a:chExt cx="533385" cy="50949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83A117C-B345-49AD-9F13-C7B1E90D7DE2}"/>
                </a:ext>
              </a:extLst>
            </p:cNvPr>
            <p:cNvSpPr/>
            <p:nvPr/>
          </p:nvSpPr>
          <p:spPr>
            <a:xfrm>
              <a:off x="5700677" y="3954815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D08D39B-1C65-40DE-BF79-F31C161C5A23}"/>
                </a:ext>
              </a:extLst>
            </p:cNvPr>
            <p:cNvSpPr txBox="1"/>
            <p:nvPr/>
          </p:nvSpPr>
          <p:spPr>
            <a:xfrm>
              <a:off x="5771744" y="3958722"/>
              <a:ext cx="462318" cy="43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z</a:t>
              </a:r>
              <a:r>
                <a:rPr lang="fr-CH" sz="2000" baseline="-25000">
                  <a:latin typeface="+mj-lt"/>
                </a:rPr>
                <a:t>t</a:t>
              </a:r>
              <a:endParaRPr lang="en-CH" sz="2000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C8EC7A-F87C-4FDA-9D80-5E2C397D8AC3}"/>
              </a:ext>
            </a:extLst>
          </p:cNvPr>
          <p:cNvGrpSpPr/>
          <p:nvPr/>
        </p:nvGrpSpPr>
        <p:grpSpPr>
          <a:xfrm>
            <a:off x="8909855" y="3813334"/>
            <a:ext cx="457789" cy="457789"/>
            <a:chOff x="5812971" y="3940626"/>
            <a:chExt cx="509499" cy="5094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76D0BB-4C02-495A-8F48-8516D2CB74B3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693A3E-C052-4474-8DB4-1CE77522F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2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C5AFD1-2D0B-41DB-863E-D4EB666A6F91}"/>
              </a:ext>
            </a:extLst>
          </p:cNvPr>
          <p:cNvCxnSpPr>
            <a:cxnSpLocks/>
            <a:stCxn id="43" idx="0"/>
            <a:endCxn id="105" idx="3"/>
          </p:cNvCxnSpPr>
          <p:nvPr/>
        </p:nvCxnSpPr>
        <p:spPr>
          <a:xfrm flipV="1">
            <a:off x="9138750" y="3339762"/>
            <a:ext cx="335765" cy="47357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836AAE-3B5D-403E-98FE-4C9997182070}"/>
              </a:ext>
            </a:extLst>
          </p:cNvPr>
          <p:cNvCxnSpPr>
            <a:cxnSpLocks/>
          </p:cNvCxnSpPr>
          <p:nvPr/>
        </p:nvCxnSpPr>
        <p:spPr>
          <a:xfrm>
            <a:off x="9014442" y="2629097"/>
            <a:ext cx="372790" cy="4834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51D38F-09C4-4764-8DAA-83CE4848A24C}"/>
              </a:ext>
            </a:extLst>
          </p:cNvPr>
          <p:cNvGrpSpPr/>
          <p:nvPr/>
        </p:nvGrpSpPr>
        <p:grpSpPr>
          <a:xfrm>
            <a:off x="7018067" y="2090051"/>
            <a:ext cx="1765508" cy="2181071"/>
            <a:chOff x="8553904" y="2090051"/>
            <a:chExt cx="1765508" cy="21810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DD702B-5F05-46FD-B66E-6E847712E50A}"/>
                </a:ext>
              </a:extLst>
            </p:cNvPr>
            <p:cNvGrpSpPr/>
            <p:nvPr/>
          </p:nvGrpSpPr>
          <p:grpSpPr>
            <a:xfrm>
              <a:off x="8553904" y="2090051"/>
              <a:ext cx="1765508" cy="2181071"/>
              <a:chOff x="838200" y="2339019"/>
              <a:chExt cx="2573846" cy="31796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B83673A-4D8E-4781-B3ED-C657EF1B1CD5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83" name="Diamond 82">
                  <a:extLst>
                    <a:ext uri="{FF2B5EF4-FFF2-40B4-BE49-F238E27FC236}">
                      <a16:creationId xmlns:a16="http://schemas.microsoft.com/office/drawing/2014/main" id="{DCA27B8E-A7D8-455D-BE41-E006BF9EDFF7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485CA5D-39E6-4AA1-9B84-61C07BF40EAF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t-2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8654196-19D1-4E14-867A-11B9BC5CCF6D}"/>
                  </a:ext>
                </a:extLst>
              </p:cNvPr>
              <p:cNvGrpSpPr/>
              <p:nvPr/>
            </p:nvGrpSpPr>
            <p:grpSpPr>
              <a:xfrm>
                <a:off x="2110107" y="4851307"/>
                <a:ext cx="942768" cy="667388"/>
                <a:chOff x="5812971" y="3940626"/>
                <a:chExt cx="719730" cy="509499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426ADD4-1A2A-4140-BDA2-60E9E427217C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fr-CH" sz="20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t-1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85DC821F-1FB2-4AB9-959A-7C9B58C3FE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0490" y="3986761"/>
                      <a:ext cx="712211" cy="4453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EE333A5-E03F-4A81-B3C2-136395BDB0B1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C6407C4-3F6A-4345-A9EA-B5592EEAB588}"/>
                  </a:ext>
                </a:extLst>
              </p:cNvPr>
              <p:cNvCxnSpPr>
                <a:cxnSpLocks/>
                <a:stCxn id="83" idx="3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1EA092F-AD3F-4026-B4E2-EC2C708CA206}"/>
                  </a:ext>
                </a:extLst>
              </p:cNvPr>
              <p:cNvCxnSpPr>
                <a:cxnSpLocks/>
                <a:stCxn id="81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736F775-34DF-4D63-92C2-924D691F9A0B}"/>
                </a:ext>
              </a:extLst>
            </p:cNvPr>
            <p:cNvGrpSpPr/>
            <p:nvPr/>
          </p:nvGrpSpPr>
          <p:grpSpPr>
            <a:xfrm>
              <a:off x="9101721" y="2524763"/>
              <a:ext cx="1150322" cy="1288571"/>
              <a:chOff x="1530118" y="3040248"/>
              <a:chExt cx="1637372" cy="183415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BC62F0F-B42C-4DEF-AED8-3222C57E7359}"/>
                  </a:ext>
                </a:extLst>
              </p:cNvPr>
              <p:cNvCxnSpPr>
                <a:cxnSpLocks/>
                <a:endCxn id="51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414069E-088D-4E88-A78C-1B3D546C6207}"/>
                  </a:ext>
                </a:extLst>
              </p:cNvPr>
              <p:cNvGrpSpPr/>
              <p:nvPr/>
            </p:nvGrpSpPr>
            <p:grpSpPr>
              <a:xfrm>
                <a:off x="1956409" y="3630668"/>
                <a:ext cx="780951" cy="667388"/>
                <a:chOff x="5695637" y="3954815"/>
                <a:chExt cx="596196" cy="509499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7094A8A-86FD-44FB-BBDE-F300233E22A5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5BE5AF8-99F2-4E7C-9F5B-E8DC8C310132}"/>
                    </a:ext>
                  </a:extLst>
                </p:cNvPr>
                <p:cNvSpPr txBox="1"/>
                <p:nvPr/>
              </p:nvSpPr>
              <p:spPr>
                <a:xfrm>
                  <a:off x="5695637" y="3958722"/>
                  <a:ext cx="596196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AD4F317-297C-4B91-A99A-01C8C5901C0A}"/>
                  </a:ext>
                </a:extLst>
              </p:cNvPr>
              <p:cNvCxnSpPr>
                <a:cxnSpLocks/>
                <a:stCxn id="51" idx="4"/>
                <a:endCxn id="81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AE48C51-CA38-41B1-ACAE-857F740FEB3C}"/>
                  </a:ext>
                </a:extLst>
              </p:cNvPr>
              <p:cNvCxnSpPr>
                <a:cxnSpLocks/>
                <a:stCxn id="51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075EE27-9B33-42D6-8431-3967C3407187}"/>
              </a:ext>
            </a:extLst>
          </p:cNvPr>
          <p:cNvGrpSpPr/>
          <p:nvPr/>
        </p:nvGrpSpPr>
        <p:grpSpPr>
          <a:xfrm>
            <a:off x="9426356" y="3813334"/>
            <a:ext cx="457789" cy="457789"/>
            <a:chOff x="5812971" y="3940626"/>
            <a:chExt cx="509499" cy="5094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E335E0-DD2F-4F2A-9E51-00F454211CA9}"/>
                </a:ext>
              </a:extLst>
            </p:cNvPr>
            <p:cNvSpPr/>
            <p:nvPr/>
          </p:nvSpPr>
          <p:spPr>
            <a:xfrm>
              <a:off x="5812971" y="3940626"/>
              <a:ext cx="509499" cy="509499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/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C283EB1-AECB-402A-9211-300DC26F5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188" y="3986760"/>
                  <a:ext cx="411729" cy="445305"/>
                </a:xfrm>
                <a:prstGeom prst="rect">
                  <a:avLst/>
                </a:prstGeom>
                <a:blipFill>
                  <a:blip r:embed="rId4"/>
                  <a:stretch>
                    <a:fillRect t="-4545" r="-5000" b="-2272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055BD0B-B672-477F-A99E-9072B20AF65D}"/>
              </a:ext>
            </a:extLst>
          </p:cNvPr>
          <p:cNvSpPr/>
          <p:nvPr/>
        </p:nvSpPr>
        <p:spPr>
          <a:xfrm>
            <a:off x="8904725" y="5183705"/>
            <a:ext cx="700568" cy="706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1EFD6C-5D56-416E-8C18-FCD6E91DAEB4}"/>
                  </a:ext>
                </a:extLst>
              </p:cNvPr>
              <p:cNvSpPr/>
              <p:nvPr/>
            </p:nvSpPr>
            <p:spPr>
              <a:xfrm>
                <a:off x="8931284" y="4741971"/>
                <a:ext cx="1525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fr-CH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41EFD6C-5D56-416E-8C18-FCD6E91DA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284" y="4741971"/>
                <a:ext cx="1525995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EC5CFB99-3F4C-4DBD-9167-EF50F7F8768D}"/>
              </a:ext>
            </a:extLst>
          </p:cNvPr>
          <p:cNvSpPr/>
          <p:nvPr/>
        </p:nvSpPr>
        <p:spPr>
          <a:xfrm>
            <a:off x="8811367" y="5272428"/>
            <a:ext cx="700568" cy="706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6384DF3-ADA5-4F4B-B4AF-5339A6B7FB03}"/>
                  </a:ext>
                </a:extLst>
              </p:cNvPr>
              <p:cNvSpPr/>
              <p:nvPr/>
            </p:nvSpPr>
            <p:spPr>
              <a:xfrm>
                <a:off x="7565884" y="5898755"/>
                <a:ext cx="1506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CH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CH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CH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6384DF3-ADA5-4F4B-B4AF-5339A6B7F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884" y="5898755"/>
                <a:ext cx="1506759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CEA8CCA6-0562-4A00-93C8-A2D5E8913073}"/>
              </a:ext>
            </a:extLst>
          </p:cNvPr>
          <p:cNvSpPr/>
          <p:nvPr/>
        </p:nvSpPr>
        <p:spPr>
          <a:xfrm>
            <a:off x="7024952" y="4711797"/>
            <a:ext cx="4100248" cy="16424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AA0537-9A46-468A-BF9A-F3DEC8E8A37E}"/>
              </a:ext>
            </a:extLst>
          </p:cNvPr>
          <p:cNvSpPr/>
          <p:nvPr/>
        </p:nvSpPr>
        <p:spPr>
          <a:xfrm>
            <a:off x="10036440" y="4448319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200"/>
              <a:t>Latent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E3FDD2-68B6-407A-A2BD-59269F40707D}"/>
                  </a:ext>
                </a:extLst>
              </p:cNvPr>
              <p:cNvSpPr txBox="1"/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H" sz="2000" i="1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sz="2000" b="0" i="0" smtClean="0">
                              <a:solidFill>
                                <a:srgbClr val="E3DED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func>
                            <m:funcPr>
                              <m:ctrlPr>
                                <a:rPr lang="fr-CH" sz="2000" i="1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CH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||  </m:t>
                              </m:r>
                              <m:r>
                                <m:rPr>
                                  <m:sty m:val="p"/>
                                </m:rPr>
                                <a:rPr lang="fr-CH" sz="20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fr-CH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CH" sz="2000" b="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solidFill>
                                            <a:srgbClr val="E3DED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solidFill>
                                        <a:srgbClr val="E3DED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 smtClean="0">
                                  <a:solidFill>
                                    <a:srgbClr val="E3DED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E3FDD2-68B6-407A-A2BD-59269F40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C4CFB6CF-2EDB-4AAC-B823-DC16E104AFD7}"/>
              </a:ext>
            </a:extLst>
          </p:cNvPr>
          <p:cNvGrpSpPr/>
          <p:nvPr/>
        </p:nvGrpSpPr>
        <p:grpSpPr>
          <a:xfrm>
            <a:off x="8553904" y="2090051"/>
            <a:ext cx="794144" cy="638134"/>
            <a:chOff x="2707688" y="3515556"/>
            <a:chExt cx="883847" cy="710215"/>
          </a:xfrm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0CD9B2CB-E058-4113-A257-91C2F4311806}"/>
                </a:ext>
              </a:extLst>
            </p:cNvPr>
            <p:cNvSpPr/>
            <p:nvPr/>
          </p:nvSpPr>
          <p:spPr>
            <a:xfrm>
              <a:off x="2707688" y="3515556"/>
              <a:ext cx="710215" cy="710215"/>
            </a:xfrm>
            <a:prstGeom prst="diamond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sz="1200">
                <a:latin typeface="Century" panose="02040604050505020304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6B902A-EF38-48C7-BD43-EF145A527475}"/>
                </a:ext>
              </a:extLst>
            </p:cNvPr>
            <p:cNvSpPr txBox="1"/>
            <p:nvPr/>
          </p:nvSpPr>
          <p:spPr>
            <a:xfrm>
              <a:off x="2834293" y="3640015"/>
              <a:ext cx="757242" cy="445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000">
                  <a:latin typeface="+mj-lt"/>
                </a:rPr>
                <a:t>h</a:t>
              </a:r>
              <a:r>
                <a:rPr lang="fr-CH" sz="2000" baseline="-25000">
                  <a:latin typeface="+mj-lt"/>
                </a:rPr>
                <a:t>t-1</a:t>
              </a:r>
              <a:endParaRPr lang="en-CH" sz="20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106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4A1-4C6E-46F0-BAFC-E0E726F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424160" cy="1371600"/>
          </a:xfrm>
        </p:spPr>
        <p:txBody>
          <a:bodyPr>
            <a:normAutofit/>
          </a:bodyPr>
          <a:lstStyle/>
          <a:p>
            <a:r>
              <a:rPr lang="fr-CH" u="sng"/>
              <a:t>Variational Recurrent Neural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C84E-FD9A-40A9-92FC-CA46EE45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7340220" cy="3931920"/>
          </a:xfrm>
        </p:spPr>
        <p:txBody>
          <a:bodyPr/>
          <a:lstStyle/>
          <a:p>
            <a:r>
              <a:rPr lang="fr-CH"/>
              <a:t>Minimize the negative of the timestep-wise variational lower bound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Train using the backpropagation through time method and the reparameterization trick</a:t>
            </a:r>
          </a:p>
          <a:p>
            <a:endParaRPr lang="fr-CH"/>
          </a:p>
          <a:p>
            <a:endParaRPr lang="fr-CH"/>
          </a:p>
          <a:p>
            <a:pPr marL="0" indent="0">
              <a:buNone/>
            </a:pPr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1CB6FD-D609-41AC-8846-4E67A382165B}"/>
                  </a:ext>
                </a:extLst>
              </p:cNvPr>
              <p:cNvSpPr txBox="1"/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H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func>
                            <m:funcPr>
                              <m:ctrlPr>
                                <a:rPr lang="fr-CH" sz="20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CH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fr-CH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>
                                  <a:latin typeface="Cambria Math" panose="02040503050406030204" pitchFamily="18" charset="0"/>
                                </a:rPr>
                                <m:t> ||  </m:t>
                              </m:r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fr-CH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CH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CH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CH" sz="20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fr-CH" sz="2000" b="0" i="0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fr-CH" sz="200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CH" sz="20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fr-CH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H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CH" sz="2000" i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CH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C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fr-CH" sz="2000" i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CH" sz="200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fr-CH" sz="200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21CB6FD-D609-41AC-8846-4E67A3821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2490052"/>
                <a:ext cx="6198492" cy="8717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A68EDCF-4EA0-4AA6-831F-8F547A72BEE3}"/>
              </a:ext>
            </a:extLst>
          </p:cNvPr>
          <p:cNvGrpSpPr/>
          <p:nvPr/>
        </p:nvGrpSpPr>
        <p:grpSpPr>
          <a:xfrm>
            <a:off x="8553904" y="2090051"/>
            <a:ext cx="2171779" cy="2181072"/>
            <a:chOff x="8553904" y="2090051"/>
            <a:chExt cx="2171779" cy="21810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24BB80-9CD5-4523-9E20-75EA22B8A984}"/>
                </a:ext>
              </a:extLst>
            </p:cNvPr>
            <p:cNvGrpSpPr/>
            <p:nvPr/>
          </p:nvGrpSpPr>
          <p:grpSpPr>
            <a:xfrm>
              <a:off x="8553904" y="2090051"/>
              <a:ext cx="2171779" cy="2181072"/>
              <a:chOff x="838200" y="2339019"/>
              <a:chExt cx="3166129" cy="317967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28420E8-7B5B-45C5-93D7-8E2678539008}"/>
                  </a:ext>
                </a:extLst>
              </p:cNvPr>
              <p:cNvGrpSpPr/>
              <p:nvPr/>
            </p:nvGrpSpPr>
            <p:grpSpPr>
              <a:xfrm>
                <a:off x="838200" y="2339019"/>
                <a:ext cx="1157743" cy="930304"/>
                <a:chOff x="2707688" y="3515556"/>
                <a:chExt cx="883847" cy="710215"/>
              </a:xfrm>
            </p:grpSpPr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21A595E9-C29D-4060-B615-B2B9CACE6AA0}"/>
                    </a:ext>
                  </a:extLst>
                </p:cNvPr>
                <p:cNvSpPr/>
                <p:nvPr/>
              </p:nvSpPr>
              <p:spPr>
                <a:xfrm>
                  <a:off x="2707688" y="3515556"/>
                  <a:ext cx="710215" cy="710215"/>
                </a:xfrm>
                <a:prstGeom prst="diamond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 sz="1200">
                    <a:latin typeface="Century" panose="02040604050505020304" pitchFamily="18" charset="0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2B00A2-2BF4-4D19-93EF-E702AE448D40}"/>
                    </a:ext>
                  </a:extLst>
                </p:cNvPr>
                <p:cNvSpPr txBox="1"/>
                <p:nvPr/>
              </p:nvSpPr>
              <p:spPr>
                <a:xfrm>
                  <a:off x="2834293" y="3640015"/>
                  <a:ext cx="757242" cy="445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h</a:t>
                  </a:r>
                  <a:r>
                    <a:rPr lang="fr-CH" sz="2000" baseline="-25000">
                      <a:latin typeface="+mj-lt"/>
                    </a:rPr>
                    <a:t>t-1</a:t>
                  </a:r>
                  <a:endParaRPr lang="en-CH" sz="2000">
                    <a:latin typeface="+mj-lt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A76F6DB-B61A-4BDE-A621-802EB22C8B6C}"/>
                  </a:ext>
                </a:extLst>
              </p:cNvPr>
              <p:cNvGrpSpPr/>
              <p:nvPr/>
            </p:nvGrpSpPr>
            <p:grpSpPr>
              <a:xfrm>
                <a:off x="2110105" y="4851308"/>
                <a:ext cx="667388" cy="667388"/>
                <a:chOff x="5812971" y="3940626"/>
                <a:chExt cx="509499" cy="509499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52E06ED-1EFA-4D29-A723-9BE5E52352CB}"/>
                    </a:ext>
                  </a:extLst>
                </p:cNvPr>
                <p:cNvSpPr/>
                <p:nvPr/>
              </p:nvSpPr>
              <p:spPr>
                <a:xfrm>
                  <a:off x="5812971" y="3940626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73337DC-8A06-4995-AE15-FF87191964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63188" y="3986760"/>
                      <a:ext cx="411729" cy="445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fr-CH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oMath>
                      </a14:m>
                      <a:r>
                        <a:rPr lang="fr-CH" sz="2000" baseline="-25000">
                          <a:latin typeface="+mj-lt"/>
                        </a:rPr>
                        <a:t>t</a:t>
                      </a:r>
                      <a:endParaRPr lang="en-CH" sz="200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73337DC-8A06-4995-AE15-FF87191964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63188" y="3986760"/>
                      <a:ext cx="411729" cy="4453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4545" r="-5000" b="-2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DC28C93-3482-4B3F-BB77-0964BC10F675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>
                <a:off x="1530118" y="3040247"/>
                <a:ext cx="677723" cy="190880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E61A344D-12FA-408A-8AEC-B9670BEC6D3B}"/>
                  </a:ext>
                </a:extLst>
              </p:cNvPr>
              <p:cNvSpPr/>
              <p:nvPr/>
            </p:nvSpPr>
            <p:spPr>
              <a:xfrm>
                <a:off x="3074025" y="2339019"/>
                <a:ext cx="930304" cy="930304"/>
              </a:xfrm>
              <a:prstGeom prst="diamond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 sz="1200">
                  <a:latin typeface="Century" panose="02040604050505020304" pitchFamily="18" charset="0"/>
                </a:endParaRP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D94907E-4EE3-4940-8E14-E9A5A20FB1C6}"/>
                  </a:ext>
                </a:extLst>
              </p:cNvPr>
              <p:cNvCxnSpPr>
                <a:cxnSpLocks/>
                <a:stCxn id="14" idx="3"/>
                <a:endCxn id="8" idx="1"/>
              </p:cNvCxnSpPr>
              <p:nvPr/>
            </p:nvCxnSpPr>
            <p:spPr>
              <a:xfrm>
                <a:off x="1768504" y="2804172"/>
                <a:ext cx="1305522" cy="0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28F43A8-00CF-4D96-BF5E-2A7C14B52D4A}"/>
                  </a:ext>
                </a:extLst>
              </p:cNvPr>
              <p:cNvCxnSpPr>
                <a:cxnSpLocks/>
                <a:stCxn id="12" idx="7"/>
              </p:cNvCxnSpPr>
              <p:nvPr/>
            </p:nvCxnSpPr>
            <p:spPr>
              <a:xfrm flipV="1">
                <a:off x="2679756" y="3154680"/>
                <a:ext cx="732290" cy="1794365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C0B590-09D2-4007-A380-50B8D386821D}"/>
                  </a:ext>
                </a:extLst>
              </p:cNvPr>
              <p:cNvSpPr txBox="1"/>
              <p:nvPr/>
            </p:nvSpPr>
            <p:spPr>
              <a:xfrm>
                <a:off x="3301970" y="2533471"/>
                <a:ext cx="619280" cy="5833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H" sz="2000">
                    <a:latin typeface="+mj-lt"/>
                  </a:rPr>
                  <a:t>h</a:t>
                </a:r>
                <a:r>
                  <a:rPr lang="fr-CH" sz="2000" baseline="-25000">
                    <a:latin typeface="+mj-lt"/>
                  </a:rPr>
                  <a:t>t</a:t>
                </a:r>
                <a:endParaRPr lang="en-CH" sz="2000">
                  <a:latin typeface="+mj-lt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AEA5CB-AA6F-4DE6-8F41-B90930C7E3EE}"/>
                </a:ext>
              </a:extLst>
            </p:cNvPr>
            <p:cNvGrpSpPr/>
            <p:nvPr/>
          </p:nvGrpSpPr>
          <p:grpSpPr>
            <a:xfrm>
              <a:off x="9101721" y="2524763"/>
              <a:ext cx="1150322" cy="1288571"/>
              <a:chOff x="1530118" y="3040248"/>
              <a:chExt cx="1637372" cy="1834156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831AD24-6EB7-4019-9F78-16DE5DBCE7F6}"/>
                  </a:ext>
                </a:extLst>
              </p:cNvPr>
              <p:cNvCxnSpPr>
                <a:cxnSpLocks/>
                <a:endCxn id="37" idx="1"/>
              </p:cNvCxnSpPr>
              <p:nvPr/>
            </p:nvCxnSpPr>
            <p:spPr>
              <a:xfrm>
                <a:off x="1530118" y="3040248"/>
                <a:ext cx="530631" cy="688159"/>
              </a:xfrm>
              <a:prstGeom prst="straightConnector1">
                <a:avLst/>
              </a:prstGeom>
              <a:ln w="2857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D61010C-2237-455B-BB20-CADDF28F7AC4}"/>
                  </a:ext>
                </a:extLst>
              </p:cNvPr>
              <p:cNvGrpSpPr/>
              <p:nvPr/>
            </p:nvGrpSpPr>
            <p:grpSpPr>
              <a:xfrm>
                <a:off x="1963018" y="3630668"/>
                <a:ext cx="698676" cy="667388"/>
                <a:chOff x="5700677" y="3954815"/>
                <a:chExt cx="533385" cy="509499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6FDEA7D5-17F7-429F-882A-452F9E67385E}"/>
                    </a:ext>
                  </a:extLst>
                </p:cNvPr>
                <p:cNvSpPr/>
                <p:nvPr/>
              </p:nvSpPr>
              <p:spPr>
                <a:xfrm>
                  <a:off x="5700677" y="3954815"/>
                  <a:ext cx="509499" cy="509499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3B20FC-7738-4D8E-8C2C-966061F6883E}"/>
                    </a:ext>
                  </a:extLst>
                </p:cNvPr>
                <p:cNvSpPr txBox="1"/>
                <p:nvPr/>
              </p:nvSpPr>
              <p:spPr>
                <a:xfrm>
                  <a:off x="5771744" y="3958722"/>
                  <a:ext cx="462318" cy="434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2000">
                      <a:latin typeface="+mj-lt"/>
                    </a:rPr>
                    <a:t>z</a:t>
                  </a:r>
                  <a:r>
                    <a:rPr lang="fr-CH" sz="2000" baseline="-25000">
                      <a:latin typeface="+mj-lt"/>
                    </a:rPr>
                    <a:t>t</a:t>
                  </a:r>
                  <a:endParaRPr lang="en-CH" sz="2000">
                    <a:latin typeface="+mj-lt"/>
                  </a:endParaRPr>
                </a:p>
              </p:txBody>
            </p:sp>
          </p:grp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F9F5362-A2E9-42B2-950A-AB216CB4169F}"/>
                  </a:ext>
                </a:extLst>
              </p:cNvPr>
              <p:cNvCxnSpPr>
                <a:cxnSpLocks/>
                <a:stCxn id="37" idx="4"/>
                <a:endCxn id="12" idx="0"/>
              </p:cNvCxnSpPr>
              <p:nvPr/>
            </p:nvCxnSpPr>
            <p:spPr>
              <a:xfrm>
                <a:off x="2296706" y="4298058"/>
                <a:ext cx="21308" cy="5763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35D54F7-5597-4A88-91AB-BC6D954ED859}"/>
                  </a:ext>
                </a:extLst>
              </p:cNvPr>
              <p:cNvCxnSpPr>
                <a:cxnSpLocks/>
                <a:stCxn id="37" idx="7"/>
              </p:cNvCxnSpPr>
              <p:nvPr/>
            </p:nvCxnSpPr>
            <p:spPr>
              <a:xfrm flipV="1">
                <a:off x="2532664" y="3108002"/>
                <a:ext cx="634826" cy="6204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31EBAD-D80A-4055-8FC3-9E91FA3BE33E}"/>
              </a:ext>
            </a:extLst>
          </p:cNvPr>
          <p:cNvCxnSpPr>
            <a:cxnSpLocks/>
          </p:cNvCxnSpPr>
          <p:nvPr/>
        </p:nvCxnSpPr>
        <p:spPr>
          <a:xfrm>
            <a:off x="5294522" y="3211702"/>
            <a:ext cx="18669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D185E7-D499-47D5-8A8A-A14CFBB064F0}"/>
              </a:ext>
            </a:extLst>
          </p:cNvPr>
          <p:cNvCxnSpPr>
            <a:cxnSpLocks/>
          </p:cNvCxnSpPr>
          <p:nvPr/>
        </p:nvCxnSpPr>
        <p:spPr>
          <a:xfrm>
            <a:off x="1476600" y="3196725"/>
            <a:ext cx="35137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2D23F09-3A65-4B58-9435-98157F2DC63F}"/>
              </a:ext>
            </a:extLst>
          </p:cNvPr>
          <p:cNvSpPr txBox="1">
            <a:spLocks/>
          </p:cNvSpPr>
          <p:nvPr/>
        </p:nvSpPr>
        <p:spPr>
          <a:xfrm>
            <a:off x="2064625" y="3191128"/>
            <a:ext cx="2788293" cy="30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300">
                <a:solidFill>
                  <a:schemeClr val="accent1"/>
                </a:solidFill>
              </a:rPr>
              <a:t>Divergence from p to q</a:t>
            </a:r>
            <a:endParaRPr lang="en-CH" sz="1300">
              <a:solidFill>
                <a:schemeClr val="accent1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9FA47BA8-D3F2-4C4B-859C-30DEF401F963}"/>
              </a:ext>
            </a:extLst>
          </p:cNvPr>
          <p:cNvSpPr txBox="1">
            <a:spLocks/>
          </p:cNvSpPr>
          <p:nvPr/>
        </p:nvSpPr>
        <p:spPr>
          <a:xfrm>
            <a:off x="5526841" y="3187648"/>
            <a:ext cx="1549925" cy="357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300">
                <a:solidFill>
                  <a:srgbClr val="FF0000"/>
                </a:solidFill>
              </a:rPr>
              <a:t>Reconstruction</a:t>
            </a:r>
            <a:endParaRPr lang="en-CH" sz="13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257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24492-9A29-43B4-A27A-1805A2AE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Outline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5C87-7FC1-4905-9746-965B431FD4A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3DED1"/>
          </a:solidFill>
        </p:spPr>
        <p:txBody>
          <a:bodyPr/>
          <a:lstStyle/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Background</a:t>
            </a:r>
          </a:p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Variational Recurrent Neural Network</a:t>
            </a:r>
          </a:p>
          <a:p>
            <a:r>
              <a:rPr lang="fr-CH"/>
              <a:t>Experiments</a:t>
            </a:r>
          </a:p>
          <a:p>
            <a:r>
              <a:rPr lang="fr-CH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37009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F84-ADDA-4207-BC13-49EB21D3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Datasets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AAFDC-017E-418D-ACB0-04FD5270F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258491"/>
          </a:xfrm>
        </p:spPr>
        <p:txBody>
          <a:bodyPr>
            <a:normAutofit/>
          </a:bodyPr>
          <a:lstStyle/>
          <a:p>
            <a:r>
              <a:rPr lang="fr-CH"/>
              <a:t>Moving MNIST</a:t>
            </a:r>
          </a:p>
          <a:p>
            <a:pPr lvl="1"/>
            <a:r>
              <a:rPr lang="fr-CH"/>
              <a:t>11000 sequences (10,000 training, 1000 validation)</a:t>
            </a:r>
          </a:p>
          <a:p>
            <a:pPr lvl="1"/>
            <a:r>
              <a:rPr lang="fr-CH"/>
              <a:t>20 frames per sequence.</a:t>
            </a:r>
          </a:p>
          <a:p>
            <a:pPr lvl="1"/>
            <a:r>
              <a:rPr lang="fr-CH"/>
              <a:t>2 digits randomly selected from the mnist dataset.</a:t>
            </a:r>
          </a:p>
          <a:p>
            <a:pPr lvl="1"/>
            <a:r>
              <a:rPr lang="fr-CH"/>
              <a:t>The digits move randomly, bouncing of the walls and overlapping as they pass each other.</a:t>
            </a:r>
          </a:p>
          <a:p>
            <a:endParaRPr lang="fr-CH"/>
          </a:p>
          <a:p>
            <a:r>
              <a:rPr lang="fr-CH"/>
              <a:t>Moving Shapes</a:t>
            </a:r>
          </a:p>
          <a:p>
            <a:pPr lvl="1"/>
            <a:r>
              <a:rPr lang="fr-CH"/>
              <a:t>11000 sequences  (10,000 training, 1000 validation)</a:t>
            </a:r>
          </a:p>
          <a:p>
            <a:pPr lvl="1"/>
            <a:r>
              <a:rPr lang="fr-CH"/>
              <a:t>20 frames per sequence.</a:t>
            </a:r>
          </a:p>
          <a:p>
            <a:pPr lvl="1"/>
            <a:r>
              <a:rPr lang="fr-CH"/>
              <a:t>2 shapes randomly selected from a square, circle and a triangle.</a:t>
            </a:r>
          </a:p>
          <a:p>
            <a:pPr lvl="1"/>
            <a:r>
              <a:rPr lang="fr-CH"/>
              <a:t>Colors are randomly sampled from a uniform distribution.</a:t>
            </a:r>
          </a:p>
          <a:p>
            <a:pPr lvl="1"/>
            <a:r>
              <a:rPr lang="fr-CH"/>
              <a:t>The shapes move randomly, bouncing of the walls and overlapping as they pass each other.</a:t>
            </a:r>
          </a:p>
        </p:txBody>
      </p:sp>
    </p:spTree>
    <p:extLst>
      <p:ext uri="{BB962C8B-B14F-4D97-AF65-F5344CB8AC3E}">
        <p14:creationId xmlns:p14="http://schemas.microsoft.com/office/powerpoint/2010/main" val="97446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739A-1003-4FB2-9ADA-63CEC54B1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Loss Plots</a:t>
            </a:r>
            <a:endParaRPr lang="en-CH" u="sn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EB90A-9FDC-4F2A-9910-43F853D1D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59" y="2014193"/>
            <a:ext cx="2445011" cy="1833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94680-A226-4EDB-BD6B-CC07FE891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2014194"/>
            <a:ext cx="2445010" cy="1833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77607-2E92-425D-B34E-AF6F5A8BD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80" y="2014194"/>
            <a:ext cx="2445010" cy="1833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271BF6-4FDC-4DF2-8539-0E83EC89B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60" y="4113751"/>
            <a:ext cx="2445010" cy="1833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5713E-7E39-47A3-B66A-F59EA91DF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16618"/>
            <a:ext cx="2445010" cy="183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BBAA94-B223-40CC-8FCF-53993F90E3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80" y="4113751"/>
            <a:ext cx="2445009" cy="18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5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F84-ADDA-4207-BC13-49EB21D3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Results – Long Term Prediction</a:t>
            </a:r>
            <a:endParaRPr lang="en-CH" u="sng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684EDA-B051-4F89-999A-C3312F863BEE}"/>
              </a:ext>
            </a:extLst>
          </p:cNvPr>
          <p:cNvGrpSpPr/>
          <p:nvPr/>
        </p:nvGrpSpPr>
        <p:grpSpPr>
          <a:xfrm>
            <a:off x="1066800" y="2006781"/>
            <a:ext cx="6760629" cy="1750305"/>
            <a:chOff x="1066800" y="2006781"/>
            <a:chExt cx="6760629" cy="17503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0D0A12-A9AE-4323-8D44-EB5979A7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134" y="2006781"/>
              <a:ext cx="482842" cy="17503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DF2A52-A777-4419-A962-43F56049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467" y="2006781"/>
              <a:ext cx="482842" cy="1750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393C2E4-B71F-4ADF-B179-7AF880916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802" y="2006781"/>
              <a:ext cx="482842" cy="17503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974275C-BC30-41C3-8FA9-BAB74D08A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0467" y="2006781"/>
              <a:ext cx="482842" cy="17503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7A4C42-1DA5-4A2C-8F8A-1D1CFE51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006781"/>
              <a:ext cx="482842" cy="17503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EBF013-5670-4E79-9091-2676D7980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253" y="2006782"/>
              <a:ext cx="482842" cy="175030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DF1495-D002-47F7-A626-C6FE21CA4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4587" y="2006782"/>
              <a:ext cx="482842" cy="175030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E6960B-A329-49B9-9A7F-B88BD373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922" y="2006781"/>
              <a:ext cx="482842" cy="17503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E10C5C-2FD9-4132-8534-9F172F484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585" y="2006781"/>
              <a:ext cx="482842" cy="17503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35BB053-6032-4C3C-B06B-4B8E91CB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921" y="2006782"/>
              <a:ext cx="482842" cy="175030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28462A-D4D7-480E-AA7C-0051A2537E76}"/>
              </a:ext>
            </a:extLst>
          </p:cNvPr>
          <p:cNvSpPr txBox="1"/>
          <p:nvPr/>
        </p:nvSpPr>
        <p:spPr>
          <a:xfrm>
            <a:off x="8038253" y="2055170"/>
            <a:ext cx="342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Ground Truth (20 frames)</a:t>
            </a:r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CEAD9D-0404-4ADA-8740-C08C6C7FAFB5}"/>
              </a:ext>
            </a:extLst>
          </p:cNvPr>
          <p:cNvSpPr txBox="1"/>
          <p:nvPr/>
        </p:nvSpPr>
        <p:spPr>
          <a:xfrm>
            <a:off x="8038253" y="2685677"/>
            <a:ext cx="342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RNN (200 frames)</a:t>
            </a:r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1E9D63-EAFF-4B0E-B5D5-10845763AAA1}"/>
              </a:ext>
            </a:extLst>
          </p:cNvPr>
          <p:cNvSpPr txBox="1"/>
          <p:nvPr/>
        </p:nvSpPr>
        <p:spPr>
          <a:xfrm>
            <a:off x="8038253" y="3295949"/>
            <a:ext cx="289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VRNN (200 frames)</a:t>
            </a:r>
            <a:endParaRPr lang="en-CH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1B655391-DD43-410B-AF2C-E23D235D4FB5}"/>
              </a:ext>
            </a:extLst>
          </p:cNvPr>
          <p:cNvSpPr txBox="1">
            <a:spLocks/>
          </p:cNvSpPr>
          <p:nvPr/>
        </p:nvSpPr>
        <p:spPr>
          <a:xfrm>
            <a:off x="1066800" y="4134222"/>
            <a:ext cx="10058400" cy="2723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RNN</a:t>
            </a:r>
            <a:r>
              <a:rPr lang="en-CH"/>
              <a:t> is </a:t>
            </a:r>
            <a:r>
              <a:rPr lang="fr-CH"/>
              <a:t>still </a:t>
            </a:r>
            <a:r>
              <a:rPr lang="en-CH"/>
              <a:t>able to separate the superimposed digits</a:t>
            </a:r>
            <a:r>
              <a:rPr lang="fr-CH"/>
              <a:t>.</a:t>
            </a:r>
          </a:p>
          <a:p>
            <a:r>
              <a:rPr lang="fr-CH"/>
              <a:t>But generations get progressively worse over time.</a:t>
            </a:r>
          </a:p>
          <a:p>
            <a:r>
              <a:rPr lang="fr-CH"/>
              <a:t>Shapes are not as well formed.</a:t>
            </a:r>
          </a:p>
          <a:p>
            <a:r>
              <a:rPr lang="fr-CH"/>
              <a:t>Small errors in pixel space accumulate as predictions are made deeper into the future.</a:t>
            </a:r>
          </a:p>
          <a:p>
            <a:endParaRPr lang="en-CH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9DD5D23-914A-469C-BB76-CF104372D679}"/>
              </a:ext>
            </a:extLst>
          </p:cNvPr>
          <p:cNvSpPr txBox="1">
            <a:spLocks/>
          </p:cNvSpPr>
          <p:nvPr/>
        </p:nvSpPr>
        <p:spPr>
          <a:xfrm>
            <a:off x="1066800" y="4132349"/>
            <a:ext cx="10058400" cy="796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Digits from the VRNN remain interpretable, and the shapes are more well defined.</a:t>
            </a:r>
          </a:p>
          <a:p>
            <a:r>
              <a:rPr lang="fr-CH"/>
              <a:t>Conditioning on the latent space reduces the impact pixel level errors have on generations.</a:t>
            </a:r>
          </a:p>
          <a:p>
            <a:pPr marL="0" indent="0">
              <a:buNone/>
            </a:pPr>
            <a:endParaRPr lang="fr-CH"/>
          </a:p>
          <a:p>
            <a:endParaRPr lang="en-CH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453BFF1-8145-4F19-BFDB-3BBF0BD20D1D}"/>
              </a:ext>
            </a:extLst>
          </p:cNvPr>
          <p:cNvSpPr txBox="1">
            <a:spLocks/>
          </p:cNvSpPr>
          <p:nvPr/>
        </p:nvSpPr>
        <p:spPr>
          <a:xfrm>
            <a:off x="1066800" y="4134222"/>
            <a:ext cx="10058400" cy="158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The digits / shapes tend to change over time.</a:t>
            </a:r>
          </a:p>
          <a:p>
            <a:r>
              <a:rPr lang="fr-CH"/>
              <a:t>Usually triggered during occlusions.</a:t>
            </a:r>
          </a:p>
          <a:p>
            <a:r>
              <a:rPr lang="fr-CH"/>
              <a:t>Architecture </a:t>
            </a:r>
            <a:r>
              <a:rPr lang="en-CH"/>
              <a:t>"</a:t>
            </a:r>
            <a:r>
              <a:rPr lang="fr-CH"/>
              <a:t>misinterprets</a:t>
            </a:r>
            <a:r>
              <a:rPr lang="en-CH"/>
              <a:t>"</a:t>
            </a:r>
            <a:r>
              <a:rPr lang="fr-CH"/>
              <a:t>  the digits / shapes during occlusion.</a:t>
            </a:r>
          </a:p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902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allAtOnce"/>
      <p:bldP spid="24" grpId="0" build="allAtOnce"/>
      <p:bldP spid="25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F84-ADDA-4207-BC13-49EB21D3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Results – Long Term Prediction</a:t>
            </a:r>
            <a:endParaRPr lang="en-CH" u="sng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7BC5317-FAEC-4DDA-A7BF-003B862921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1975296"/>
          <a:ext cx="7183260" cy="464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163">
                  <a:extLst>
                    <a:ext uri="{9D8B030D-6E8A-4147-A177-3AD203B41FA5}">
                      <a16:colId xmlns:a16="http://schemas.microsoft.com/office/drawing/2014/main" val="1928498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8078808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78716895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89885739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01268351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117814087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75413841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17459744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624962016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690405931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039532875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57185952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50236529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17058309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52489553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4150789160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437844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97374406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9610247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711399783"/>
                    </a:ext>
                  </a:extLst>
                </a:gridCol>
              </a:tblGrid>
              <a:tr h="239648"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2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3</a:t>
                      </a:r>
                      <a:endParaRPr lang="en-CH" sz="1300"/>
                    </a:p>
                    <a:p>
                      <a:pPr algn="ctr"/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4</a:t>
                      </a:r>
                      <a:endParaRPr lang="en-CH" sz="130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5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6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7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8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9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10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11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12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13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14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15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16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17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18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19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20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extLst>
                  <a:ext uri="{0D108BD9-81ED-4DB2-BD59-A6C34878D82A}">
                    <a16:rowId xmlns:a16="http://schemas.microsoft.com/office/drawing/2014/main" val="3696430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74B293F-0B14-4C54-AF4A-FA1B95E63AB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3198" y="2743503"/>
              <a:ext cx="7183260" cy="497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24906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H" sz="1400" i="0"/>
                        </a:p>
                        <a:p>
                          <a:pPr algn="ctr"/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H" sz="140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CH" sz="1400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74B293F-0B14-4C54-AF4A-FA1B95E63AB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3198" y="2743503"/>
              <a:ext cx="7183260" cy="497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49705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r="-18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0000" r="-17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200000" r="-16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300000" r="-15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400000" r="-14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500000" r="-13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600000" r="-12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700000" r="-11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800000" r="-10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900000" r="-9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17241" r="-9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98305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198305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298305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398305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498305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598305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698305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798305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8983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A29ECA5-6A87-481C-8433-081BDCDCC0D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26845" y="3976375"/>
              <a:ext cx="7183260" cy="464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23964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H" sz="1300" i="0"/>
                        </a:p>
                        <a:p>
                          <a:pPr algn="ctr"/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H" sz="130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CH" sz="1300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A29ECA5-6A87-481C-8433-081BDCDCC0D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26845" y="3976375"/>
              <a:ext cx="7183260" cy="464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46456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r="-1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00000" r="-1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200000" r="-1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300000" r="-1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400000" r="-1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500000" r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600000" r="-1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700000" r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800000" r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900000" r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000000"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100000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200000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300000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400000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50000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6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7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8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9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F2871C-D229-4A33-88D8-58C5A934181D}"/>
              </a:ext>
            </a:extLst>
          </p:cNvPr>
          <p:cNvSpPr txBox="1"/>
          <p:nvPr/>
        </p:nvSpPr>
        <p:spPr>
          <a:xfrm>
            <a:off x="8400190" y="2212832"/>
            <a:ext cx="154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Ground Truth</a:t>
            </a:r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4F3D8-4D61-49B2-B2A8-F297BB2D5C60}"/>
              </a:ext>
            </a:extLst>
          </p:cNvPr>
          <p:cNvSpPr txBox="1"/>
          <p:nvPr/>
        </p:nvSpPr>
        <p:spPr>
          <a:xfrm>
            <a:off x="8404680" y="2973624"/>
            <a:ext cx="106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RNN</a:t>
            </a:r>
            <a:endParaRPr lang="en-C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A8513-B0CB-4858-B3BA-193AB3A16721}"/>
              </a:ext>
            </a:extLst>
          </p:cNvPr>
          <p:cNvSpPr txBox="1"/>
          <p:nvPr/>
        </p:nvSpPr>
        <p:spPr>
          <a:xfrm>
            <a:off x="8400190" y="4174216"/>
            <a:ext cx="11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VRNN</a:t>
            </a:r>
            <a:endParaRPr lang="en-CH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7D380F3-8255-4389-8338-D7C3995C22C6}"/>
              </a:ext>
            </a:extLst>
          </p:cNvPr>
          <p:cNvSpPr txBox="1">
            <a:spLocks/>
          </p:cNvSpPr>
          <p:nvPr/>
        </p:nvSpPr>
        <p:spPr>
          <a:xfrm>
            <a:off x="1066800" y="5338205"/>
            <a:ext cx="11353800" cy="2205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Shapes generated by the VRNN are not of the same color as the ground truth.</a:t>
            </a:r>
          </a:p>
          <a:p>
            <a:r>
              <a:rPr lang="fr-CH"/>
              <a:t>Conditioning on the latent space affects color.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35B053-9837-49A0-A69D-E1ED8383D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0" y="2181267"/>
            <a:ext cx="7267003" cy="399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5F3BC9-D33E-41D2-9799-4D8EFF7086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95"/>
          <a:stretch/>
        </p:blipFill>
        <p:spPr>
          <a:xfrm>
            <a:off x="1033054" y="2975699"/>
            <a:ext cx="7277051" cy="8444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58DFDD-11A8-40A0-8ADA-BBC8476B05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95"/>
          <a:stretch/>
        </p:blipFill>
        <p:spPr>
          <a:xfrm>
            <a:off x="1043102" y="4182550"/>
            <a:ext cx="7249092" cy="84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34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0A793-42BF-4001-8EB1-407ACDCB8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Results – Generation Diversity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B1F3-1386-4A85-BEA7-E75C7E0BF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338205"/>
            <a:ext cx="10401300" cy="1675544"/>
          </a:xfrm>
        </p:spPr>
        <p:txBody>
          <a:bodyPr>
            <a:normAutofit/>
          </a:bodyPr>
          <a:lstStyle/>
          <a:p>
            <a:r>
              <a:rPr lang="fr-CH"/>
              <a:t>Stochasticity allows the network to generate sequences that are diverse.</a:t>
            </a:r>
          </a:p>
          <a:p>
            <a:r>
              <a:rPr lang="fr-CH"/>
              <a:t>Unlike the standard RNN that can only produce a single output for any fixed input.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6817C8-1339-408B-AFDD-EA978F72B6E8}"/>
              </a:ext>
            </a:extLst>
          </p:cNvPr>
          <p:cNvSpPr txBox="1"/>
          <p:nvPr/>
        </p:nvSpPr>
        <p:spPr>
          <a:xfrm>
            <a:off x="8038253" y="2055170"/>
            <a:ext cx="342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Ground Truth (20 frames)</a:t>
            </a:r>
            <a:endParaRPr lang="en-CH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6D42E8-AE3C-490D-AF59-BC85D4ECE756}"/>
              </a:ext>
            </a:extLst>
          </p:cNvPr>
          <p:cNvSpPr txBox="1">
            <a:spLocks/>
          </p:cNvSpPr>
          <p:nvPr/>
        </p:nvSpPr>
        <p:spPr>
          <a:xfrm>
            <a:off x="1066800" y="5339623"/>
            <a:ext cx="10401300" cy="1675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Impossible to produce all digit combinations.</a:t>
            </a:r>
          </a:p>
          <a:p>
            <a:r>
              <a:rPr lang="fr-CH"/>
              <a:t>Feature vectors for some digit combinations are too far off in the Euclidean sense.  </a:t>
            </a:r>
            <a:endParaRPr lang="en-CH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D7C729-4ACE-455E-AD24-7C8042F80657}"/>
              </a:ext>
            </a:extLst>
          </p:cNvPr>
          <p:cNvGrpSpPr/>
          <p:nvPr/>
        </p:nvGrpSpPr>
        <p:grpSpPr>
          <a:xfrm>
            <a:off x="1066801" y="1990506"/>
            <a:ext cx="6760628" cy="3034024"/>
            <a:chOff x="1066801" y="1990506"/>
            <a:chExt cx="6760628" cy="303402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C3E702-57A3-4E19-8DD1-EC89661A8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1" y="2006782"/>
              <a:ext cx="482840" cy="301774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8D6EF8-1241-4898-8019-DF3848F563E1}"/>
                </a:ext>
              </a:extLst>
            </p:cNvPr>
            <p:cNvGrpSpPr/>
            <p:nvPr/>
          </p:nvGrpSpPr>
          <p:grpSpPr>
            <a:xfrm>
              <a:off x="1760467" y="2006781"/>
              <a:ext cx="6066962" cy="1750305"/>
              <a:chOff x="1760467" y="2006781"/>
              <a:chExt cx="6066962" cy="1750305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349E0E79-ADAB-4FD3-941B-90C1C8507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4134" y="2006781"/>
                <a:ext cx="482842" cy="1750305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91405E78-3878-496C-B800-307630D0C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1467" y="2006781"/>
                <a:ext cx="482842" cy="1750305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49963CE-BD40-431F-88A3-8E4D90AC7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7802" y="2006781"/>
                <a:ext cx="482842" cy="1750305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415BD39-DB1C-46E1-B77A-59223BD9D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0467" y="2006781"/>
                <a:ext cx="482842" cy="1750305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6724F0D-85E9-4F8F-922E-2A0B70FCF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7253" y="2006781"/>
                <a:ext cx="482842" cy="1750305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A5E3EAC6-F41D-473A-B8F3-389B6E0FC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4587" y="2006781"/>
                <a:ext cx="482842" cy="1750305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D8AD1F20-4CFA-482C-B908-1134327D6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0922" y="2006781"/>
                <a:ext cx="482842" cy="1750305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FD0858C5-1F3F-4F39-A483-92E6AA4E9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3585" y="2006781"/>
                <a:ext cx="482842" cy="1750305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F1B8220-42A5-4075-ABD2-807A70AD1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9921" y="2006781"/>
                <a:ext cx="482842" cy="1750305"/>
              </a:xfrm>
              <a:prstGeom prst="rect">
                <a:avLst/>
              </a:prstGeom>
            </p:spPr>
          </p:pic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F6FC4FA-5F86-4A19-AC04-F337302D6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0467" y="2006781"/>
              <a:ext cx="482839" cy="301774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7AB0298-20A6-4157-A3E4-6538E473B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129" y="1998152"/>
              <a:ext cx="482839" cy="301774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1B09566-7FA4-4E7E-9B0E-C681F2CFC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789" y="1998152"/>
              <a:ext cx="482839" cy="301774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2B72A0E-D490-4882-A419-FD7BEFA12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442" y="1990506"/>
              <a:ext cx="482839" cy="301774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5169816-8948-4D59-9AEF-D8B163067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247" y="1990508"/>
              <a:ext cx="482839" cy="301774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6CEC58A-96FA-4AF1-B9A9-4B9622B40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750" y="1998154"/>
              <a:ext cx="482839" cy="301774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4FE3E6F-14F2-4B04-BD28-28E890C11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1232" y="2006175"/>
              <a:ext cx="482839" cy="301774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AC2E389-6312-47B0-AB27-7C7B9AC9E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909" y="1990508"/>
              <a:ext cx="482839" cy="301774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871CE56-DA3D-4EFC-AD0B-C89FEC3B7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4589" y="1990508"/>
              <a:ext cx="482839" cy="3017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18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F84-ADDA-4207-BC13-49EB21D3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Results – Out of domain runs</a:t>
            </a:r>
            <a:endParaRPr lang="en-CH" u="sng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7BC5317-FAEC-4DDA-A7BF-003B86292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50961"/>
              </p:ext>
            </p:extLst>
          </p:nvPr>
        </p:nvGraphicFramePr>
        <p:xfrm>
          <a:off x="1066800" y="1975296"/>
          <a:ext cx="7183260" cy="464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163">
                  <a:extLst>
                    <a:ext uri="{9D8B030D-6E8A-4147-A177-3AD203B41FA5}">
                      <a16:colId xmlns:a16="http://schemas.microsoft.com/office/drawing/2014/main" val="1928498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8078808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78716895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89885739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01268351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117814087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75413841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17459744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624962016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690405931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039532875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57185952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50236529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17058309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52489553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4150789160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437844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97374406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9610247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711399783"/>
                    </a:ext>
                  </a:extLst>
                </a:gridCol>
              </a:tblGrid>
              <a:tr h="239648"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2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3</a:t>
                      </a:r>
                      <a:endParaRPr lang="en-CH" sz="1300"/>
                    </a:p>
                    <a:p>
                      <a:pPr algn="ctr"/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4</a:t>
                      </a:r>
                      <a:endParaRPr lang="en-CH" sz="130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5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6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7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8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9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10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11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12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13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14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15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16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17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18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19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20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extLst>
                  <a:ext uri="{0D108BD9-81ED-4DB2-BD59-A6C34878D82A}">
                    <a16:rowId xmlns:a16="http://schemas.microsoft.com/office/drawing/2014/main" val="369643092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027BFA40-5484-426D-926A-BF5EEC5CA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2" y="2184894"/>
            <a:ext cx="7221794" cy="397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74B293F-0B14-4C54-AF4A-FA1B95E63A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7585996"/>
                  </p:ext>
                </p:extLst>
              </p:nvPr>
            </p:nvGraphicFramePr>
            <p:xfrm>
              <a:off x="1063198" y="2743503"/>
              <a:ext cx="7183260" cy="497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24906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H" sz="1400" i="0"/>
                        </a:p>
                        <a:p>
                          <a:pPr algn="ctr"/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H" sz="140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CH" sz="1400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74B293F-0B14-4C54-AF4A-FA1B95E63A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7585996"/>
                  </p:ext>
                </p:extLst>
              </p:nvPr>
            </p:nvGraphicFramePr>
            <p:xfrm>
              <a:off x="1063198" y="2743503"/>
              <a:ext cx="7183260" cy="497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49705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r="-18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0000" r="-17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200000" r="-16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300000" r="-15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400000" r="-14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500000" r="-13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600000" r="-12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700000" r="-11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800000" r="-10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900000" r="-9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17241" r="-9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98305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198305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298305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398305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498305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598305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698305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798305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8983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4E251B9-37D1-4B9A-A83A-37B113C0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85914"/>
            <a:ext cx="7221794" cy="801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EE57E-3D8D-44D0-A515-0A9E9E8C1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2" y="4182115"/>
            <a:ext cx="7221794" cy="801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A29ECA5-6A87-481C-8433-081BDCDCC0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585793"/>
                  </p:ext>
                </p:extLst>
              </p:nvPr>
            </p:nvGraphicFramePr>
            <p:xfrm>
              <a:off x="1126845" y="3976375"/>
              <a:ext cx="7183260" cy="464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23964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H" sz="1300" i="0"/>
                        </a:p>
                        <a:p>
                          <a:pPr algn="ctr"/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H" sz="130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CH" sz="1300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A29ECA5-6A87-481C-8433-081BDCDCC0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585793"/>
                  </p:ext>
                </p:extLst>
              </p:nvPr>
            </p:nvGraphicFramePr>
            <p:xfrm>
              <a:off x="1126845" y="3976375"/>
              <a:ext cx="7183260" cy="464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46456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r="-1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00000" r="-1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200000" r="-1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300000" r="-1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400000" r="-1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500000" r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600000" r="-1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700000" r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800000" r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900000" r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000000"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100000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200000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300000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400000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50000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6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7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8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9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F2871C-D229-4A33-88D8-58C5A934181D}"/>
              </a:ext>
            </a:extLst>
          </p:cNvPr>
          <p:cNvSpPr txBox="1"/>
          <p:nvPr/>
        </p:nvSpPr>
        <p:spPr>
          <a:xfrm>
            <a:off x="8400190" y="2212832"/>
            <a:ext cx="154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Ground Truth</a:t>
            </a:r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4F3D8-4D61-49B2-B2A8-F297BB2D5C60}"/>
              </a:ext>
            </a:extLst>
          </p:cNvPr>
          <p:cNvSpPr txBox="1"/>
          <p:nvPr/>
        </p:nvSpPr>
        <p:spPr>
          <a:xfrm>
            <a:off x="8404680" y="2973624"/>
            <a:ext cx="106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RNN</a:t>
            </a:r>
            <a:endParaRPr lang="en-C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A8513-B0CB-4858-B3BA-193AB3A16721}"/>
              </a:ext>
            </a:extLst>
          </p:cNvPr>
          <p:cNvSpPr txBox="1"/>
          <p:nvPr/>
        </p:nvSpPr>
        <p:spPr>
          <a:xfrm>
            <a:off x="8400190" y="4174216"/>
            <a:ext cx="11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VRNN</a:t>
            </a:r>
            <a:endParaRPr lang="en-CH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8F9CEA-F9A7-44C3-90DE-A322A42E7B3C}"/>
              </a:ext>
            </a:extLst>
          </p:cNvPr>
          <p:cNvSpPr txBox="1">
            <a:spLocks/>
          </p:cNvSpPr>
          <p:nvPr/>
        </p:nvSpPr>
        <p:spPr>
          <a:xfrm>
            <a:off x="1066800" y="5338205"/>
            <a:ext cx="10820400" cy="1976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VRNN generates 2 digits, even with the ground truth as input.</a:t>
            </a:r>
          </a:p>
          <a:p>
            <a:r>
              <a:rPr lang="fr-CH"/>
              <a:t>Latent encodings of these images are similar to the ones that are under occlusion.</a:t>
            </a:r>
          </a:p>
          <a:p>
            <a:r>
              <a:rPr lang="fr-CH"/>
              <a:t>VRNN thus generates a sequence imitative of 2 digits occluding each other.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455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F84-ADDA-4207-BC13-49EB21D3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Results – Out of domain runs</a:t>
            </a:r>
            <a:endParaRPr lang="en-CH" u="sng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7BC5317-FAEC-4DDA-A7BF-003B862921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1975296"/>
          <a:ext cx="7183260" cy="464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163">
                  <a:extLst>
                    <a:ext uri="{9D8B030D-6E8A-4147-A177-3AD203B41FA5}">
                      <a16:colId xmlns:a16="http://schemas.microsoft.com/office/drawing/2014/main" val="1928498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8078808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78716895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89885739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01268351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117814087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75413841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17459744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624962016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690405931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039532875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57185952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50236529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17058309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52489553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4150789160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437844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97374406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9610247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711399783"/>
                    </a:ext>
                  </a:extLst>
                </a:gridCol>
              </a:tblGrid>
              <a:tr h="239648"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2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3</a:t>
                      </a:r>
                      <a:endParaRPr lang="en-CH" sz="1300"/>
                    </a:p>
                    <a:p>
                      <a:pPr algn="ctr"/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4</a:t>
                      </a:r>
                      <a:endParaRPr lang="en-CH" sz="130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5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6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7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8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9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10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11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12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13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14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15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16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17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18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19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20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extLst>
                  <a:ext uri="{0D108BD9-81ED-4DB2-BD59-A6C34878D82A}">
                    <a16:rowId xmlns:a16="http://schemas.microsoft.com/office/drawing/2014/main" val="369643092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027BFA40-5484-426D-926A-BF5EEC5CA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2" y="2184894"/>
            <a:ext cx="7221794" cy="397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74B293F-0B14-4C54-AF4A-FA1B95E63AB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3198" y="2743503"/>
              <a:ext cx="7183260" cy="497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24906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H" sz="1400" i="0"/>
                        </a:p>
                        <a:p>
                          <a:pPr algn="ctr"/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H" sz="140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CH" sz="1400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74B293F-0B14-4C54-AF4A-FA1B95E63AB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3198" y="2743503"/>
              <a:ext cx="7183260" cy="497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49705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r="-18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0000" r="-17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200000" r="-16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300000" r="-15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400000" r="-14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500000" r="-13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600000" r="-12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700000" r="-11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800000" r="-10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900000" r="-9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17241" r="-9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98305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198305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298305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398305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498305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598305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698305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798305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8983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4E251B9-37D1-4B9A-A83A-37B113C0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2985914"/>
            <a:ext cx="7221791" cy="801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EE57E-3D8D-44D0-A515-0A9E9E8C1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3" y="4182115"/>
            <a:ext cx="7221791" cy="801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A29ECA5-6A87-481C-8433-081BDCDCC0D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26845" y="3976375"/>
              <a:ext cx="7183260" cy="464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23964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H" sz="1300" i="0"/>
                        </a:p>
                        <a:p>
                          <a:pPr algn="ctr"/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H" sz="130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CH" sz="1300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A29ECA5-6A87-481C-8433-081BDCDCC0D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26845" y="3976375"/>
              <a:ext cx="7183260" cy="464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46456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r="-1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00000" r="-1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200000" r="-1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300000" r="-1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400000" r="-1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500000" r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600000" r="-1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700000" r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800000" r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900000" r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000000"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100000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200000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300000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400000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50000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6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7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8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9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F2871C-D229-4A33-88D8-58C5A934181D}"/>
              </a:ext>
            </a:extLst>
          </p:cNvPr>
          <p:cNvSpPr txBox="1"/>
          <p:nvPr/>
        </p:nvSpPr>
        <p:spPr>
          <a:xfrm>
            <a:off x="8400190" y="2212832"/>
            <a:ext cx="154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Ground Truth</a:t>
            </a:r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4F3D8-4D61-49B2-B2A8-F297BB2D5C60}"/>
              </a:ext>
            </a:extLst>
          </p:cNvPr>
          <p:cNvSpPr txBox="1"/>
          <p:nvPr/>
        </p:nvSpPr>
        <p:spPr>
          <a:xfrm>
            <a:off x="8404680" y="2973624"/>
            <a:ext cx="106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RNN</a:t>
            </a:r>
            <a:endParaRPr lang="en-C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A8513-B0CB-4858-B3BA-193AB3A16721}"/>
              </a:ext>
            </a:extLst>
          </p:cNvPr>
          <p:cNvSpPr txBox="1"/>
          <p:nvPr/>
        </p:nvSpPr>
        <p:spPr>
          <a:xfrm>
            <a:off x="8400190" y="4174216"/>
            <a:ext cx="11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VRNN</a:t>
            </a:r>
            <a:endParaRPr lang="en-CH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7D380F3-8255-4389-8338-D7C3995C22C6}"/>
              </a:ext>
            </a:extLst>
          </p:cNvPr>
          <p:cNvSpPr txBox="1">
            <a:spLocks/>
          </p:cNvSpPr>
          <p:nvPr/>
        </p:nvSpPr>
        <p:spPr>
          <a:xfrm>
            <a:off x="1066800" y="5338205"/>
            <a:ext cx="11353800" cy="2205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VRNN generates 2 shapes, even with the ground truth as input.</a:t>
            </a:r>
          </a:p>
          <a:p>
            <a:r>
              <a:rPr lang="fr-CH"/>
              <a:t>Latent encodings of these images are similar to the ones that are under occlusion.</a:t>
            </a:r>
          </a:p>
          <a:p>
            <a:r>
              <a:rPr lang="fr-CH"/>
              <a:t>VRNN thus generates a sequence imitative of 2 shapes occluding each other.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665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02AB308-CE0D-4786-A8AC-9151EA4798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4406"/>
                <a:ext cx="7180112" cy="2798625"/>
              </a:xfrm>
            </p:spPr>
            <p:txBody>
              <a:bodyPr>
                <a:normAutofit/>
              </a:bodyPr>
              <a:lstStyle/>
              <a:p>
                <a:r>
                  <a:rPr lang="fr-CH">
                    <a:cs typeface="Times New Roman" panose="02020603050405020304" pitchFamily="18" charset="0"/>
                  </a:rPr>
                  <a:t>Unsupervised learning of feature representations.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r>
                  <a:rPr lang="fr-CH">
                    <a:cs typeface="Times New Roman" panose="02020603050405020304" pitchFamily="18" charset="0"/>
                  </a:rPr>
                  <a:t> (ground truth)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fr-CH">
                    <a:cs typeface="Times New Roman" panose="02020603050405020304" pitchFamily="18" charset="0"/>
                  </a:rPr>
                  <a:t> (prediction) carry the same number of units.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z</m:t>
                    </m:r>
                    <m:r>
                      <a:rPr lang="fr-CH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endParaRPr lang="fr-CH">
                  <a:cs typeface="Times New Roman" panose="02020603050405020304" pitchFamily="18" charset="0"/>
                </a:endParaRPr>
              </a:p>
              <a:p>
                <a:r>
                  <a:rPr lang="fr-CH">
                    <a:cs typeface="Times New Roman" panose="02020603050405020304" pitchFamily="18" charset="0"/>
                  </a:rPr>
                  <a:t>Data gets compressed at z. Also called the latent variable.</a:t>
                </a:r>
              </a:p>
              <a:p>
                <a:endParaRPr lang="fr-CH">
                  <a:cs typeface="Times New Roman" panose="02020603050405020304" pitchFamily="18" charset="0"/>
                </a:endParaRPr>
              </a:p>
              <a:p>
                <a:r>
                  <a:rPr lang="fr-CH">
                    <a:cs typeface="Times New Roman" panose="02020603050405020304" pitchFamily="18" charset="0"/>
                  </a:rPr>
                  <a:t>Train using backpropagation</a:t>
                </a:r>
              </a:p>
              <a:p>
                <a:r>
                  <a:rPr lang="fr-CH">
                    <a:cs typeface="Times New Roman" panose="02020603050405020304" pitchFamily="18" charset="0"/>
                  </a:rPr>
                  <a:t>Minimize the reconstruction loss.</a:t>
                </a:r>
                <a:endParaRPr lang="en-CH"/>
              </a:p>
              <a:p>
                <a:endParaRPr lang="fr-CH">
                  <a:cs typeface="Times New Roman" panose="02020603050405020304" pitchFamily="18" charset="0"/>
                </a:endParaRPr>
              </a:p>
              <a:p>
                <a:endParaRPr lang="fr-CH">
                  <a:cs typeface="Times New Roman" panose="02020603050405020304" pitchFamily="18" charset="0"/>
                </a:endParaRPr>
              </a:p>
              <a:p>
                <a:endParaRPr lang="fr-CH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02AB308-CE0D-4786-A8AC-9151EA479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4406"/>
                <a:ext cx="7180112" cy="2798625"/>
              </a:xfrm>
              <a:blipFill>
                <a:blip r:embed="rId3"/>
                <a:stretch>
                  <a:fillRect l="-594" t="-10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0EBF4D-EF0A-4F47-A686-CF3D37D4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Autoencoder</a:t>
            </a:r>
            <a:endParaRPr lang="en-CH" u="sng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3610E5-049C-437C-9200-49F0CF314181}"/>
              </a:ext>
            </a:extLst>
          </p:cNvPr>
          <p:cNvGrpSpPr/>
          <p:nvPr/>
        </p:nvGrpSpPr>
        <p:grpSpPr>
          <a:xfrm>
            <a:off x="8601670" y="2174384"/>
            <a:ext cx="2197765" cy="2728647"/>
            <a:chOff x="729608" y="976358"/>
            <a:chExt cx="3832096" cy="475775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B270424-37C3-4784-9BB5-1071862FA6C4}"/>
                </a:ext>
              </a:extLst>
            </p:cNvPr>
            <p:cNvSpPr/>
            <p:nvPr/>
          </p:nvSpPr>
          <p:spPr>
            <a:xfrm rot="10800000">
              <a:off x="3569630" y="1743587"/>
              <a:ext cx="612559" cy="399053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62AE173-CF16-40EE-8053-9D8D23609D15}"/>
                </a:ext>
              </a:extLst>
            </p:cNvPr>
            <p:cNvSpPr/>
            <p:nvPr/>
          </p:nvSpPr>
          <p:spPr>
            <a:xfrm rot="10800000">
              <a:off x="3655943" y="5150730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099659-375D-454B-B755-D762568CA2E3}"/>
                </a:ext>
              </a:extLst>
            </p:cNvPr>
            <p:cNvSpPr/>
            <p:nvPr/>
          </p:nvSpPr>
          <p:spPr>
            <a:xfrm rot="10800000">
              <a:off x="3655943" y="4631031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57E12E3-7B6B-444D-A291-250593FBC3AC}"/>
                </a:ext>
              </a:extLst>
            </p:cNvPr>
            <p:cNvSpPr/>
            <p:nvPr/>
          </p:nvSpPr>
          <p:spPr>
            <a:xfrm rot="10800000">
              <a:off x="3655943" y="2429567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68E5050-31CC-464D-B42E-BD233759428F}"/>
                </a:ext>
              </a:extLst>
            </p:cNvPr>
            <p:cNvSpPr/>
            <p:nvPr/>
          </p:nvSpPr>
          <p:spPr>
            <a:xfrm rot="10800000">
              <a:off x="3655943" y="1909868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C5F16D9-692C-4A17-B6DD-612C90EA32D3}"/>
                </a:ext>
              </a:extLst>
            </p:cNvPr>
            <p:cNvGrpSpPr/>
            <p:nvPr/>
          </p:nvGrpSpPr>
          <p:grpSpPr>
            <a:xfrm rot="10800000">
              <a:off x="2219031" y="3085097"/>
              <a:ext cx="616978" cy="1263770"/>
              <a:chOff x="3130135" y="3090516"/>
              <a:chExt cx="616978" cy="1263770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232798C-97A9-45F3-9E68-02FD6A8D0D12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166AF2FA-C48F-4290-8FB9-10CC499C1379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B415D15-5828-44D0-8B01-117496C179F6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F9FDE30-7D35-4A42-A71E-B872328AC7D9}"/>
                </a:ext>
              </a:extLst>
            </p:cNvPr>
            <p:cNvCxnSpPr>
              <a:cxnSpLocks/>
              <a:stCxn id="65" idx="6"/>
              <a:endCxn id="100" idx="2"/>
            </p:cNvCxnSpPr>
            <p:nvPr/>
          </p:nvCxnSpPr>
          <p:spPr>
            <a:xfrm flipH="1" flipV="1">
              <a:off x="2743973" y="3990781"/>
              <a:ext cx="911970" cy="1375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5364287-1DDA-4F40-8044-6F2C41A02C3D}"/>
                </a:ext>
              </a:extLst>
            </p:cNvPr>
            <p:cNvCxnSpPr>
              <a:cxnSpLocks/>
              <a:stCxn id="66" idx="6"/>
              <a:endCxn id="100" idx="2"/>
            </p:cNvCxnSpPr>
            <p:nvPr/>
          </p:nvCxnSpPr>
          <p:spPr>
            <a:xfrm flipH="1" flipV="1">
              <a:off x="2743973" y="3990781"/>
              <a:ext cx="911970" cy="8558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3C57EE4-8BD2-4CF6-A1B7-FD38958B7D00}"/>
                </a:ext>
              </a:extLst>
            </p:cNvPr>
            <p:cNvCxnSpPr>
              <a:cxnSpLocks/>
              <a:stCxn id="65" idx="6"/>
              <a:endCxn id="101" idx="2"/>
            </p:cNvCxnSpPr>
            <p:nvPr/>
          </p:nvCxnSpPr>
          <p:spPr>
            <a:xfrm flipH="1" flipV="1">
              <a:off x="2743973" y="3452759"/>
              <a:ext cx="911970" cy="19135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87DECAC-551C-4586-812D-1E44A4F88CAC}"/>
                </a:ext>
              </a:extLst>
            </p:cNvPr>
            <p:cNvCxnSpPr>
              <a:cxnSpLocks/>
              <a:stCxn id="66" idx="6"/>
              <a:endCxn id="101" idx="2"/>
            </p:cNvCxnSpPr>
            <p:nvPr/>
          </p:nvCxnSpPr>
          <p:spPr>
            <a:xfrm flipH="1" flipV="1">
              <a:off x="2743973" y="3452759"/>
              <a:ext cx="911970" cy="13938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E86D8E4-5AA3-4A24-A122-9C3A6412CE6D}"/>
                </a:ext>
              </a:extLst>
            </p:cNvPr>
            <p:cNvCxnSpPr>
              <a:cxnSpLocks/>
              <a:stCxn id="67" idx="6"/>
              <a:endCxn id="100" idx="2"/>
            </p:cNvCxnSpPr>
            <p:nvPr/>
          </p:nvCxnSpPr>
          <p:spPr>
            <a:xfrm flipH="1">
              <a:off x="2743973" y="2645118"/>
              <a:ext cx="911970" cy="13456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FB6F68-FFEF-43E2-8BCB-4DBA94A3F9FD}"/>
                </a:ext>
              </a:extLst>
            </p:cNvPr>
            <p:cNvCxnSpPr>
              <a:cxnSpLocks/>
              <a:stCxn id="67" idx="6"/>
              <a:endCxn id="101" idx="2"/>
            </p:cNvCxnSpPr>
            <p:nvPr/>
          </p:nvCxnSpPr>
          <p:spPr>
            <a:xfrm flipH="1">
              <a:off x="2743973" y="2645118"/>
              <a:ext cx="911970" cy="8076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2754B-1206-44F5-B899-16F5A0FEB090}"/>
                </a:ext>
              </a:extLst>
            </p:cNvPr>
            <p:cNvCxnSpPr>
              <a:cxnSpLocks/>
              <a:stCxn id="68" idx="6"/>
              <a:endCxn id="100" idx="2"/>
            </p:cNvCxnSpPr>
            <p:nvPr/>
          </p:nvCxnSpPr>
          <p:spPr>
            <a:xfrm flipH="1">
              <a:off x="2743973" y="2125419"/>
              <a:ext cx="911970" cy="18653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87C9023-8C96-4641-94B6-5B38B8ED7C2D}"/>
                </a:ext>
              </a:extLst>
            </p:cNvPr>
            <p:cNvCxnSpPr>
              <a:cxnSpLocks/>
              <a:stCxn id="68" idx="6"/>
              <a:endCxn id="101" idx="2"/>
            </p:cNvCxnSpPr>
            <p:nvPr/>
          </p:nvCxnSpPr>
          <p:spPr>
            <a:xfrm flipH="1">
              <a:off x="2743973" y="2125419"/>
              <a:ext cx="911970" cy="1327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2BBA656-C5C1-4DC0-8BCE-54EED5BDE868}"/>
                </a:ext>
              </a:extLst>
            </p:cNvPr>
            <p:cNvSpPr txBox="1"/>
            <p:nvPr/>
          </p:nvSpPr>
          <p:spPr>
            <a:xfrm rot="5400000">
              <a:off x="3518520" y="3431421"/>
              <a:ext cx="1327340" cy="75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F94A810-BAAA-472B-83F3-ED7403456277}"/>
                    </a:ext>
                  </a:extLst>
                </p:cNvPr>
                <p:cNvSpPr txBox="1"/>
                <p:nvPr/>
              </p:nvSpPr>
              <p:spPr>
                <a:xfrm>
                  <a:off x="2059897" y="2379651"/>
                  <a:ext cx="92771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CH" sz="24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F94A810-BAAA-472B-83F3-ED74034562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897" y="2379651"/>
                  <a:ext cx="927716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6046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1FB6FC-3AB4-4B79-ACCB-5A804DD258B2}"/>
                    </a:ext>
                  </a:extLst>
                </p:cNvPr>
                <p:cNvSpPr txBox="1"/>
                <p:nvPr/>
              </p:nvSpPr>
              <p:spPr>
                <a:xfrm>
                  <a:off x="3407635" y="1028184"/>
                  <a:ext cx="92771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oMath>
                    </m:oMathPara>
                  </a14:m>
                  <a:endParaRPr lang="en-CH" sz="24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B1FB6FC-3AB4-4B79-ACCB-5A804DD25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7635" y="1028184"/>
                  <a:ext cx="927716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4651" r="-25287" b="-6046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E119E7B-47EA-4809-BF58-B261C0B0D07E}"/>
                </a:ext>
              </a:extLst>
            </p:cNvPr>
            <p:cNvSpPr/>
            <p:nvPr/>
          </p:nvSpPr>
          <p:spPr>
            <a:xfrm>
              <a:off x="869865" y="1743586"/>
              <a:ext cx="612560" cy="399053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C1AB687-D03C-4944-940B-E001EB5CEA49}"/>
                </a:ext>
              </a:extLst>
            </p:cNvPr>
            <p:cNvSpPr/>
            <p:nvPr/>
          </p:nvSpPr>
          <p:spPr>
            <a:xfrm>
              <a:off x="965009" y="1895872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73B5C21-D44E-4A50-8F88-62A4AC152FB3}"/>
                </a:ext>
              </a:extLst>
            </p:cNvPr>
            <p:cNvSpPr/>
            <p:nvPr/>
          </p:nvSpPr>
          <p:spPr>
            <a:xfrm>
              <a:off x="965009" y="2415571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22699C1-2E18-4256-8706-F8C4FED482DA}"/>
                </a:ext>
              </a:extLst>
            </p:cNvPr>
            <p:cNvSpPr/>
            <p:nvPr/>
          </p:nvSpPr>
          <p:spPr>
            <a:xfrm>
              <a:off x="965009" y="4617035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D9343DD-B08F-4FDE-9A63-511FC2E77DAB}"/>
                </a:ext>
              </a:extLst>
            </p:cNvPr>
            <p:cNvSpPr/>
            <p:nvPr/>
          </p:nvSpPr>
          <p:spPr>
            <a:xfrm>
              <a:off x="965009" y="5136734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EFA19A8-2296-488F-A2C7-0BF8DFAC03FD}"/>
                </a:ext>
              </a:extLst>
            </p:cNvPr>
            <p:cNvGrpSpPr/>
            <p:nvPr/>
          </p:nvGrpSpPr>
          <p:grpSpPr>
            <a:xfrm>
              <a:off x="2306650" y="3237429"/>
              <a:ext cx="437322" cy="963106"/>
              <a:chOff x="4036121" y="3168022"/>
              <a:chExt cx="437322" cy="963106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A2C4076-D250-45D3-82DD-686F0E3A02DD}"/>
                  </a:ext>
                </a:extLst>
              </p:cNvPr>
              <p:cNvSpPr/>
              <p:nvPr/>
            </p:nvSpPr>
            <p:spPr>
              <a:xfrm>
                <a:off x="4039231" y="3168022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31C9615-DE50-47BF-B675-8DC330340326}"/>
                  </a:ext>
                </a:extLst>
              </p:cNvPr>
              <p:cNvSpPr/>
              <p:nvPr/>
            </p:nvSpPr>
            <p:spPr>
              <a:xfrm>
                <a:off x="4036121" y="3700026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FB278C-76B8-4854-8664-07C410AF8783}"/>
                </a:ext>
              </a:extLst>
            </p:cNvPr>
            <p:cNvCxnSpPr>
              <a:cxnSpLocks/>
              <a:stCxn id="82" idx="6"/>
              <a:endCxn id="97" idx="2"/>
            </p:cNvCxnSpPr>
            <p:nvPr/>
          </p:nvCxnSpPr>
          <p:spPr>
            <a:xfrm>
              <a:off x="1396111" y="2111423"/>
              <a:ext cx="913649" cy="1341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10A7EA0-FE75-4CB8-A3B7-4597D575C2FD}"/>
                </a:ext>
              </a:extLst>
            </p:cNvPr>
            <p:cNvCxnSpPr>
              <a:cxnSpLocks/>
              <a:stCxn id="83" idx="6"/>
              <a:endCxn id="97" idx="2"/>
            </p:cNvCxnSpPr>
            <p:nvPr/>
          </p:nvCxnSpPr>
          <p:spPr>
            <a:xfrm>
              <a:off x="1396111" y="2631122"/>
              <a:ext cx="913649" cy="821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4CAB794-2FE2-4D65-A4A1-93D5B3364102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>
              <a:off x="1431959" y="2175814"/>
              <a:ext cx="874691" cy="1809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70CC953-AC67-4348-AFF6-8B640D5E36F0}"/>
                </a:ext>
              </a:extLst>
            </p:cNvPr>
            <p:cNvCxnSpPr>
              <a:cxnSpLocks/>
              <a:stCxn id="83" idx="6"/>
              <a:endCxn id="98" idx="2"/>
            </p:cNvCxnSpPr>
            <p:nvPr/>
          </p:nvCxnSpPr>
          <p:spPr>
            <a:xfrm>
              <a:off x="1396111" y="2631122"/>
              <a:ext cx="910539" cy="13538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F0938C4-D8A4-435E-9EB4-F768184BBC1A}"/>
                </a:ext>
              </a:extLst>
            </p:cNvPr>
            <p:cNvCxnSpPr>
              <a:cxnSpLocks/>
              <a:stCxn id="84" idx="6"/>
              <a:endCxn id="97" idx="2"/>
            </p:cNvCxnSpPr>
            <p:nvPr/>
          </p:nvCxnSpPr>
          <p:spPr>
            <a:xfrm flipV="1">
              <a:off x="1396111" y="3452980"/>
              <a:ext cx="913649" cy="1379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E950506-76D7-496C-B6E0-747E9CF3F667}"/>
                </a:ext>
              </a:extLst>
            </p:cNvPr>
            <p:cNvCxnSpPr>
              <a:cxnSpLocks/>
              <a:stCxn id="84" idx="6"/>
              <a:endCxn id="98" idx="2"/>
            </p:cNvCxnSpPr>
            <p:nvPr/>
          </p:nvCxnSpPr>
          <p:spPr>
            <a:xfrm flipV="1">
              <a:off x="1396111" y="3984984"/>
              <a:ext cx="910539" cy="84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29A27CD-BE09-457B-A74F-055943BA406F}"/>
                </a:ext>
              </a:extLst>
            </p:cNvPr>
            <p:cNvCxnSpPr>
              <a:cxnSpLocks/>
              <a:stCxn id="85" idx="6"/>
              <a:endCxn id="97" idx="2"/>
            </p:cNvCxnSpPr>
            <p:nvPr/>
          </p:nvCxnSpPr>
          <p:spPr>
            <a:xfrm flipV="1">
              <a:off x="1396111" y="3452980"/>
              <a:ext cx="913649" cy="18993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CDE913C-15EB-46B4-8864-CD5BF128DB2F}"/>
                </a:ext>
              </a:extLst>
            </p:cNvPr>
            <p:cNvCxnSpPr>
              <a:cxnSpLocks/>
              <a:stCxn id="85" idx="6"/>
              <a:endCxn id="98" idx="2"/>
            </p:cNvCxnSpPr>
            <p:nvPr/>
          </p:nvCxnSpPr>
          <p:spPr>
            <a:xfrm flipV="1">
              <a:off x="1396111" y="3984984"/>
              <a:ext cx="910539" cy="1367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B7311F2-DA17-4DC0-AFBE-4BCCA4C77795}"/>
                    </a:ext>
                  </a:extLst>
                </p:cNvPr>
                <p:cNvSpPr txBox="1"/>
                <p:nvPr/>
              </p:nvSpPr>
              <p:spPr>
                <a:xfrm>
                  <a:off x="729608" y="976358"/>
                  <a:ext cx="92771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H" sz="24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B7311F2-DA17-4DC0-AFBE-4BCCA4C77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608" y="976358"/>
                  <a:ext cx="92771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6046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FED60E4-FB03-4A6D-83C9-793C2C6FA421}"/>
                </a:ext>
              </a:extLst>
            </p:cNvPr>
            <p:cNvSpPr txBox="1"/>
            <p:nvPr/>
          </p:nvSpPr>
          <p:spPr>
            <a:xfrm rot="5400000">
              <a:off x="723568" y="3245433"/>
              <a:ext cx="1240903" cy="965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628DC9-7664-4324-98F8-FE073A8FB2AF}"/>
                  </a:ext>
                </a:extLst>
              </p:cNvPr>
              <p:cNvSpPr txBox="1"/>
              <p:nvPr/>
            </p:nvSpPr>
            <p:spPr>
              <a:xfrm>
                <a:off x="8464569" y="1913919"/>
                <a:ext cx="528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 b="1" i="0" smtClean="0">
                          <a:latin typeface="Cambria Math" panose="02040503050406030204" pitchFamily="18" charset="0"/>
                        </a:rPr>
                        <m:t>𝐄𝐧𝐜𝐨𝐝𝐞𝐫</m:t>
                      </m:r>
                    </m:oMath>
                  </m:oMathPara>
                </a14:m>
                <a:endParaRPr lang="en-CH" sz="2000" b="1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628DC9-7664-4324-98F8-FE073A8FB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569" y="1913919"/>
                <a:ext cx="528119" cy="400110"/>
              </a:xfrm>
              <a:prstGeom prst="rect">
                <a:avLst/>
              </a:prstGeom>
              <a:blipFill>
                <a:blip r:embed="rId8"/>
                <a:stretch>
                  <a:fillRect l="-1163" r="-12558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F632EF-B420-449D-8321-D097852BB036}"/>
                  </a:ext>
                </a:extLst>
              </p:cNvPr>
              <p:cNvSpPr txBox="1"/>
              <p:nvPr/>
            </p:nvSpPr>
            <p:spPr>
              <a:xfrm>
                <a:off x="9794884" y="1914691"/>
                <a:ext cx="528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 b="1" i="0" smtClean="0">
                          <a:latin typeface="Cambria Math" panose="02040503050406030204" pitchFamily="18" charset="0"/>
                        </a:rPr>
                        <m:t>𝐃𝐞𝐜𝐨𝐝𝐞𝐫</m:t>
                      </m:r>
                    </m:oMath>
                  </m:oMathPara>
                </a14:m>
                <a:endParaRPr lang="en-CH" sz="2000" b="1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F632EF-B420-449D-8321-D097852BB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884" y="1914691"/>
                <a:ext cx="528119" cy="400110"/>
              </a:xfrm>
              <a:prstGeom prst="rect">
                <a:avLst/>
              </a:prstGeom>
              <a:blipFill>
                <a:blip r:embed="rId9"/>
                <a:stretch>
                  <a:fillRect l="-1163" r="-12790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F539B75-2F5C-4DF4-97E9-E3807120182E}"/>
                  </a:ext>
                </a:extLst>
              </p:cNvPr>
              <p:cNvSpPr/>
              <p:nvPr/>
            </p:nvSpPr>
            <p:spPr>
              <a:xfrm>
                <a:off x="1610222" y="4861088"/>
                <a:ext cx="6718954" cy="876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fr-CH" sz="2000" b="0" i="0" smtClean="0">
                          <a:latin typeface="Cambria Math" panose="02040503050406030204" pitchFamily="18" charset="0"/>
                        </a:rPr>
                        <m:t>oss</m:t>
                      </m:r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fr-CH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</m:d>
                      <m:r>
                        <a:rPr lang="fr-CH" sz="2000" i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brk m:alnAt="7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fr-CH" sz="2000" i="0">
                              <a:latin typeface="Cambria Math" panose="02040503050406030204" pitchFamily="18" charset="0"/>
                            </a:rPr>
                            <m:t>pixels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fr-C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  <m: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sz="20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CH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fr-CH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  <m:d>
                            <m:dPr>
                              <m:ctrlPr>
                                <a:rPr lang="fr-C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e>
                      </m:nary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sz="2000" b="0" i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fr-CH" sz="20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CH" sz="2000">
                          <a:latin typeface="Cambria Math" panose="02040503050406030204" pitchFamily="18" charset="0"/>
                        </a:rPr>
                        <m:t> (1−</m:t>
                      </m:r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F539B75-2F5C-4DF4-97E9-E38071201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222" y="4861088"/>
                <a:ext cx="6718954" cy="8767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/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F84-ADDA-4207-BC13-49EB21D3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Results – Out of domain runs</a:t>
            </a:r>
            <a:endParaRPr lang="en-CH" u="sng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7BC5317-FAEC-4DDA-A7BF-003B862921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1975296"/>
          <a:ext cx="7183260" cy="464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163">
                  <a:extLst>
                    <a:ext uri="{9D8B030D-6E8A-4147-A177-3AD203B41FA5}">
                      <a16:colId xmlns:a16="http://schemas.microsoft.com/office/drawing/2014/main" val="1928498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8078808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78716895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89885739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01268351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117814087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75413841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17459744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624962016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690405931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039532875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57185952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50236529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17058309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52489553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4150789160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437844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97374406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9610247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711399783"/>
                    </a:ext>
                  </a:extLst>
                </a:gridCol>
              </a:tblGrid>
              <a:tr h="239648"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2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3</a:t>
                      </a:r>
                      <a:endParaRPr lang="en-CH" sz="1300"/>
                    </a:p>
                    <a:p>
                      <a:pPr algn="ctr"/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4</a:t>
                      </a:r>
                      <a:endParaRPr lang="en-CH" sz="130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5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6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7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8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9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10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11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12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13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14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15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16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17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18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19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20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extLst>
                  <a:ext uri="{0D108BD9-81ED-4DB2-BD59-A6C34878D82A}">
                    <a16:rowId xmlns:a16="http://schemas.microsoft.com/office/drawing/2014/main" val="369643092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027BFA40-5484-426D-926A-BF5EEC5CA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2" y="2184894"/>
            <a:ext cx="7221794" cy="397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74B293F-0B14-4C54-AF4A-FA1B95E63AB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3198" y="2743503"/>
              <a:ext cx="7183260" cy="497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24906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H" sz="1400" i="0"/>
                        </a:p>
                        <a:p>
                          <a:pPr algn="ctr"/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H" sz="140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CH" sz="1400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74B293F-0B14-4C54-AF4A-FA1B95E63AB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3198" y="2743503"/>
              <a:ext cx="7183260" cy="497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49705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r="-18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0000" r="-17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200000" r="-16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300000" r="-15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400000" r="-14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500000" r="-13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600000" r="-12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700000" r="-11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800000" r="-10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900000" r="-9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17241" r="-9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98305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198305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298305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398305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498305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598305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698305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798305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8983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4E251B9-37D1-4B9A-A83A-37B113C0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2985914"/>
            <a:ext cx="7221791" cy="801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EE57E-3D8D-44D0-A515-0A9E9E8C1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3" y="4182115"/>
            <a:ext cx="7221791" cy="801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A29ECA5-6A87-481C-8433-081BDCDCC0D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26845" y="3976375"/>
              <a:ext cx="7183260" cy="464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23964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H" sz="1300" i="0"/>
                        </a:p>
                        <a:p>
                          <a:pPr algn="ctr"/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H" sz="130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CH" sz="1300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A29ECA5-6A87-481C-8433-081BDCDCC0D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26845" y="3976375"/>
              <a:ext cx="7183260" cy="464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46456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r="-1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00000" r="-1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200000" r="-1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300000" r="-1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400000" r="-1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500000" r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600000" r="-1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700000" r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800000" r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900000" r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000000"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100000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200000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300000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400000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50000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6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7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8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9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F2871C-D229-4A33-88D8-58C5A934181D}"/>
              </a:ext>
            </a:extLst>
          </p:cNvPr>
          <p:cNvSpPr txBox="1"/>
          <p:nvPr/>
        </p:nvSpPr>
        <p:spPr>
          <a:xfrm>
            <a:off x="8400190" y="2212832"/>
            <a:ext cx="154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Ground Truth</a:t>
            </a:r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4F3D8-4D61-49B2-B2A8-F297BB2D5C60}"/>
              </a:ext>
            </a:extLst>
          </p:cNvPr>
          <p:cNvSpPr txBox="1"/>
          <p:nvPr/>
        </p:nvSpPr>
        <p:spPr>
          <a:xfrm>
            <a:off x="8404680" y="2973624"/>
            <a:ext cx="106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RNN</a:t>
            </a:r>
            <a:endParaRPr lang="en-C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A8513-B0CB-4858-B3BA-193AB3A16721}"/>
              </a:ext>
            </a:extLst>
          </p:cNvPr>
          <p:cNvSpPr txBox="1"/>
          <p:nvPr/>
        </p:nvSpPr>
        <p:spPr>
          <a:xfrm>
            <a:off x="8400190" y="4174216"/>
            <a:ext cx="11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VRNN</a:t>
            </a:r>
            <a:endParaRPr lang="en-CH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8F9CEA-F9A7-44C3-90DE-A322A42E7B3C}"/>
              </a:ext>
            </a:extLst>
          </p:cNvPr>
          <p:cNvSpPr txBox="1">
            <a:spLocks/>
          </p:cNvSpPr>
          <p:nvPr/>
        </p:nvSpPr>
        <p:spPr>
          <a:xfrm>
            <a:off x="1066800" y="5338205"/>
            <a:ext cx="11125200" cy="2148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VRNN generates 2 digits, even with the ground truth as input.</a:t>
            </a:r>
          </a:p>
          <a:p>
            <a:r>
              <a:rPr lang="fr-CH"/>
              <a:t>Latent space returns an image that is consistent with the training set regardless of where it is sampled. </a:t>
            </a:r>
          </a:p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8770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5A0E3E4-F444-427D-9BB2-132D4AE14D3C}"/>
              </a:ext>
            </a:extLst>
          </p:cNvPr>
          <p:cNvGrpSpPr/>
          <p:nvPr/>
        </p:nvGrpSpPr>
        <p:grpSpPr>
          <a:xfrm>
            <a:off x="881952" y="883916"/>
            <a:ext cx="8985529" cy="4398792"/>
            <a:chOff x="881952" y="883916"/>
            <a:chExt cx="10532037" cy="51558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9C39CF-E9A5-439E-AB30-67914608F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824" y="1576066"/>
              <a:ext cx="4434849" cy="425196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E0C581-7EE1-4C29-9CDC-5A2D8A0A92E9}"/>
                </a:ext>
              </a:extLst>
            </p:cNvPr>
            <p:cNvSpPr/>
            <p:nvPr/>
          </p:nvSpPr>
          <p:spPr>
            <a:xfrm>
              <a:off x="9029700" y="3693158"/>
              <a:ext cx="967740" cy="10007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8EB7E6-C3C2-464F-9C54-7EE663EB9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952" y="1289266"/>
              <a:ext cx="4780275" cy="475052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799B78-EBC4-4099-B9AF-61CC70F11F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2227" y="1289266"/>
              <a:ext cx="3367473" cy="2403892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A9FA48-4966-4474-AEED-A5EBF4E4EC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227" y="4693920"/>
              <a:ext cx="3367473" cy="128016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CF24709B-F915-4AF9-A4F8-88B421AAAB2B}"/>
                </a:ext>
              </a:extLst>
            </p:cNvPr>
            <p:cNvSpPr txBox="1">
              <a:spLocks/>
            </p:cNvSpPr>
            <p:nvPr/>
          </p:nvSpPr>
          <p:spPr>
            <a:xfrm>
              <a:off x="6633714" y="883916"/>
              <a:ext cx="4780275" cy="6731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kern="1200" cap="none" spc="0" baseline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  <a:ea typeface="+mn-ea"/>
                  <a:cs typeface="+mn-cs"/>
                </a:defRPr>
              </a:lvl1pPr>
            </a:lstStyle>
            <a:p>
              <a:r>
                <a:rPr lang="fr-CH" sz="3000" u="sng"/>
                <a:t>Variational Autoencoder</a:t>
              </a:r>
              <a:endParaRPr lang="en-CH" sz="3000" u="sng"/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AE6390-3119-4D4D-8AE7-DFADABD59E97}"/>
              </a:ext>
            </a:extLst>
          </p:cNvPr>
          <p:cNvSpPr txBox="1">
            <a:spLocks/>
          </p:cNvSpPr>
          <p:nvPr/>
        </p:nvSpPr>
        <p:spPr>
          <a:xfrm>
            <a:off x="1066800" y="5338205"/>
            <a:ext cx="11125200" cy="2148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VRNN generates 2 digits, even with the ground truth as input.</a:t>
            </a:r>
          </a:p>
          <a:p>
            <a:r>
              <a:rPr lang="fr-CH"/>
              <a:t>Latent space returns an image that is consistent with the training set regardless of where it is sampled. </a:t>
            </a:r>
          </a:p>
        </p:txBody>
      </p:sp>
    </p:spTree>
    <p:extLst>
      <p:ext uri="{BB962C8B-B14F-4D97-AF65-F5344CB8AC3E}">
        <p14:creationId xmlns:p14="http://schemas.microsoft.com/office/powerpoint/2010/main" val="1846747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F84-ADDA-4207-BC13-49EB21D3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Results – Out of domain runs</a:t>
            </a:r>
            <a:endParaRPr lang="en-CH" u="sng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7BC5317-FAEC-4DDA-A7BF-003B862921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6800" y="1975296"/>
          <a:ext cx="7183260" cy="464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163">
                  <a:extLst>
                    <a:ext uri="{9D8B030D-6E8A-4147-A177-3AD203B41FA5}">
                      <a16:colId xmlns:a16="http://schemas.microsoft.com/office/drawing/2014/main" val="1928498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8078808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78716895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89885739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01268351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117814087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75413841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17459744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624962016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690405931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039532875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57185952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50236529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217058309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524895532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4150789160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4378444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97374406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196102473"/>
                    </a:ext>
                  </a:extLst>
                </a:gridCol>
                <a:gridCol w="359163">
                  <a:extLst>
                    <a:ext uri="{9D8B030D-6E8A-4147-A177-3AD203B41FA5}">
                      <a16:colId xmlns:a16="http://schemas.microsoft.com/office/drawing/2014/main" val="3711399783"/>
                    </a:ext>
                  </a:extLst>
                </a:gridCol>
              </a:tblGrid>
              <a:tr h="239648"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2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3</a:t>
                      </a:r>
                      <a:endParaRPr lang="en-CH" sz="1300"/>
                    </a:p>
                    <a:p>
                      <a:pPr algn="ctr"/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4</a:t>
                      </a:r>
                      <a:endParaRPr lang="en-CH" sz="130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5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6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7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8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9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10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11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12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13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14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15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16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17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18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19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300"/>
                        <a:t>x</a:t>
                      </a:r>
                      <a:r>
                        <a:rPr lang="fr-CH" sz="1300" baseline="-25000"/>
                        <a:t>20</a:t>
                      </a:r>
                      <a:endParaRPr lang="en-CH" sz="1300" b="0" i="0"/>
                    </a:p>
                  </a:txBody>
                  <a:tcPr marL="68324" marR="68324" marT="34162" marB="34162"/>
                </a:tc>
                <a:extLst>
                  <a:ext uri="{0D108BD9-81ED-4DB2-BD59-A6C34878D82A}">
                    <a16:rowId xmlns:a16="http://schemas.microsoft.com/office/drawing/2014/main" val="369643092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027BFA40-5484-426D-926A-BF5EEC5CA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7" y="2184894"/>
            <a:ext cx="7221783" cy="397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74B293F-0B14-4C54-AF4A-FA1B95E63AB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3198" y="2743503"/>
              <a:ext cx="7183260" cy="497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24906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H" sz="1400" i="0"/>
                        </a:p>
                        <a:p>
                          <a:pPr algn="ctr"/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H" sz="140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4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4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CH" sz="1400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H" sz="1400" b="0" i="0"/>
                        </a:p>
                      </a:txBody>
                      <a:tcPr marL="70332" marR="70332" marT="35166" marB="35166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74B293F-0B14-4C54-AF4A-FA1B95E63AB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63198" y="2743503"/>
              <a:ext cx="7183260" cy="497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49705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r="-18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0000" r="-17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200000" r="-16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300000" r="-15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400000" r="-14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500000" r="-13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600000" r="-12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700000" r="-11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800000" r="-10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900000" r="-9983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17241" r="-9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098305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198305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298305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398305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498305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598305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698305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798305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70332" marR="70332" marT="35166" marB="35166">
                        <a:blipFill>
                          <a:blip r:embed="rId4"/>
                          <a:stretch>
                            <a:fillRect l="-18983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4E251B9-37D1-4B9A-A83A-37B113C0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2985914"/>
            <a:ext cx="7221791" cy="8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EE57E-3D8D-44D0-A515-0A9E9E8C1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3" y="4182115"/>
            <a:ext cx="7221791" cy="801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A29ECA5-6A87-481C-8433-081BDCDCC0D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26845" y="3976375"/>
              <a:ext cx="7183260" cy="464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23964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H" sz="1300" i="0"/>
                        </a:p>
                        <a:p>
                          <a:pPr algn="ctr"/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H" sz="130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fr-CH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3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  <m:r>
                                  <a:rPr lang="fr-CH" sz="130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CH" sz="1300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H" sz="1300" b="0" i="0"/>
                        </a:p>
                      </a:txBody>
                      <a:tcPr marL="68324" marR="68324" marT="34162" marB="34162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CA29ECA5-6A87-481C-8433-081BDCDCC0D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26845" y="3976375"/>
              <a:ext cx="7183260" cy="464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916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57185952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5023652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217058309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524895532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150789160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4378444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97374406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9610247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3711399783"/>
                        </a:ext>
                      </a:extLst>
                    </a:gridCol>
                    <a:gridCol w="359163">
                      <a:extLst>
                        <a:ext uri="{9D8B030D-6E8A-4147-A177-3AD203B41FA5}">
                          <a16:colId xmlns:a16="http://schemas.microsoft.com/office/drawing/2014/main" val="1709975994"/>
                        </a:ext>
                      </a:extLst>
                    </a:gridCol>
                  </a:tblGrid>
                  <a:tr h="46456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r="-1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00000" r="-1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200000" r="-1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300000" r="-1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400000" r="-1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500000" r="-1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600000" r="-1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700000" r="-1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800000" r="-1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900000" r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000000"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100000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200000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300000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400000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50000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6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7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8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68324" marR="68324" marT="34162" marB="34162">
                        <a:blipFill>
                          <a:blip r:embed="rId7"/>
                          <a:stretch>
                            <a:fillRect l="-19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F2871C-D229-4A33-88D8-58C5A934181D}"/>
              </a:ext>
            </a:extLst>
          </p:cNvPr>
          <p:cNvSpPr txBox="1"/>
          <p:nvPr/>
        </p:nvSpPr>
        <p:spPr>
          <a:xfrm>
            <a:off x="8400190" y="2212832"/>
            <a:ext cx="154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Ground Truth</a:t>
            </a:r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4F3D8-4D61-49B2-B2A8-F297BB2D5C60}"/>
              </a:ext>
            </a:extLst>
          </p:cNvPr>
          <p:cNvSpPr txBox="1"/>
          <p:nvPr/>
        </p:nvSpPr>
        <p:spPr>
          <a:xfrm>
            <a:off x="8404680" y="2973624"/>
            <a:ext cx="106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RNN</a:t>
            </a:r>
            <a:endParaRPr lang="en-C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A8513-B0CB-4858-B3BA-193AB3A16721}"/>
              </a:ext>
            </a:extLst>
          </p:cNvPr>
          <p:cNvSpPr txBox="1"/>
          <p:nvPr/>
        </p:nvSpPr>
        <p:spPr>
          <a:xfrm>
            <a:off x="8400190" y="4174216"/>
            <a:ext cx="11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VRNN</a:t>
            </a:r>
            <a:endParaRPr lang="en-CH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8F9CEA-F9A7-44C3-90DE-A322A42E7B3C}"/>
              </a:ext>
            </a:extLst>
          </p:cNvPr>
          <p:cNvSpPr txBox="1">
            <a:spLocks/>
          </p:cNvSpPr>
          <p:nvPr/>
        </p:nvSpPr>
        <p:spPr>
          <a:xfrm>
            <a:off x="1066800" y="5338205"/>
            <a:ext cx="11639550" cy="1843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VRNN generates 2 digits, even with the ground truth as input.</a:t>
            </a:r>
          </a:p>
          <a:p>
            <a:r>
              <a:rPr lang="fr-CH"/>
              <a:t>Latent space returns an image that is consistent with the training set regardless of where it is sampled. </a:t>
            </a:r>
          </a:p>
          <a:p>
            <a:r>
              <a:rPr lang="fr-CH"/>
              <a:t>VRNN thus </a:t>
            </a:r>
            <a:r>
              <a:rPr lang="en-CH"/>
              <a:t>"</a:t>
            </a:r>
            <a:r>
              <a:rPr lang="fr-CH"/>
              <a:t>ignores</a:t>
            </a:r>
            <a:r>
              <a:rPr lang="en-CH"/>
              <a:t>"</a:t>
            </a:r>
            <a:r>
              <a:rPr lang="fr-CH"/>
              <a:t> the input image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91309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F84-ADDA-4207-BC13-49EB21D3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Results – Out of domain runs</a:t>
            </a:r>
            <a:endParaRPr lang="en-CH" u="sng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271F2D-42A9-4BC8-BF91-CBDA6FAD166C}"/>
              </a:ext>
            </a:extLst>
          </p:cNvPr>
          <p:cNvGrpSpPr/>
          <p:nvPr/>
        </p:nvGrpSpPr>
        <p:grpSpPr>
          <a:xfrm>
            <a:off x="1066800" y="2006781"/>
            <a:ext cx="6760630" cy="1750304"/>
            <a:chOff x="986369" y="1895115"/>
            <a:chExt cx="8535453" cy="22098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0D3600C-1EB5-44A0-BA7A-14219B586BC0}"/>
                </a:ext>
              </a:extLst>
            </p:cNvPr>
            <p:cNvGrpSpPr/>
            <p:nvPr/>
          </p:nvGrpSpPr>
          <p:grpSpPr>
            <a:xfrm>
              <a:off x="986369" y="1895115"/>
              <a:ext cx="4112678" cy="2209800"/>
              <a:chOff x="986369" y="2628900"/>
              <a:chExt cx="4112678" cy="2209800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606FAD7C-3B29-422C-A196-C58919265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9448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B794A2B5-4D1D-40F4-9B35-F227A41F8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3680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DBAF5931-552E-4C61-ACC3-AAB67F96A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7911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558EDA9E-1D48-4E84-BF32-B3319AFFF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2140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E4A9B700-2367-4EF0-9BEC-0D1C98427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369" y="2628900"/>
                <a:ext cx="609599" cy="220980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D598CFF-32D9-434F-9C15-08804E5A7141}"/>
                </a:ext>
              </a:extLst>
            </p:cNvPr>
            <p:cNvGrpSpPr/>
            <p:nvPr/>
          </p:nvGrpSpPr>
          <p:grpSpPr>
            <a:xfrm>
              <a:off x="5409141" y="1895115"/>
              <a:ext cx="4112681" cy="2209800"/>
              <a:chOff x="6018741" y="2628900"/>
              <a:chExt cx="4112681" cy="220980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BD98A446-2634-42AA-BBAC-B18F087DD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1823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4A7A75B8-8B12-4E45-B857-C1BC044B3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6054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D9F7679E-1F62-40E9-A6BF-23EF1473C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0281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AA9C1C45-44B4-4298-BE16-EBE2735966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4512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F6146C6E-AC76-48C1-AB7B-DF4EA279E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8741" y="2628900"/>
                <a:ext cx="609599" cy="2209800"/>
              </a:xfrm>
              <a:prstGeom prst="rect">
                <a:avLst/>
              </a:prstGeom>
            </p:spPr>
          </p:pic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D81FE7E6-BBD4-426F-B3C0-8E72D3AAED92}"/>
              </a:ext>
            </a:extLst>
          </p:cNvPr>
          <p:cNvSpPr txBox="1"/>
          <p:nvPr/>
        </p:nvSpPr>
        <p:spPr>
          <a:xfrm>
            <a:off x="8038253" y="2055170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Ground Truth</a:t>
            </a:r>
            <a:endParaRPr lang="en-CH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AAEF1C8-7D82-446A-BB49-A7CCC6F07E6E}"/>
              </a:ext>
            </a:extLst>
          </p:cNvPr>
          <p:cNvSpPr txBox="1"/>
          <p:nvPr/>
        </p:nvSpPr>
        <p:spPr>
          <a:xfrm>
            <a:off x="8038253" y="2685677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RNN</a:t>
            </a:r>
            <a:endParaRPr lang="en-CH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51E08A6-7DA3-4A12-8B3E-8A5F6E985B93}"/>
              </a:ext>
            </a:extLst>
          </p:cNvPr>
          <p:cNvSpPr txBox="1"/>
          <p:nvPr/>
        </p:nvSpPr>
        <p:spPr>
          <a:xfrm>
            <a:off x="8038253" y="3295949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VRNN</a:t>
            </a:r>
            <a:endParaRPr lang="en-CH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333CD4A-306D-4D37-AEEE-15336DE3338D}"/>
              </a:ext>
            </a:extLst>
          </p:cNvPr>
          <p:cNvSpPr txBox="1">
            <a:spLocks/>
          </p:cNvSpPr>
          <p:nvPr/>
        </p:nvSpPr>
        <p:spPr>
          <a:xfrm>
            <a:off x="1066800" y="4134222"/>
            <a:ext cx="10058400" cy="98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/>
              <a:t>LSTM and latent space have been trained on sequences containing 2 objects.</a:t>
            </a:r>
          </a:p>
          <a:p>
            <a:r>
              <a:rPr lang="fr-CH"/>
              <a:t>Information coming from the latent space has a strong effect on generations.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6681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F84-ADDA-4207-BC13-49EB21D3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Results – Out of domain runs</a:t>
            </a:r>
            <a:endParaRPr lang="en-CH" u="sng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9887DA-7A67-464C-BD39-099FD7C4AE6C}"/>
              </a:ext>
            </a:extLst>
          </p:cNvPr>
          <p:cNvGrpSpPr/>
          <p:nvPr/>
        </p:nvGrpSpPr>
        <p:grpSpPr>
          <a:xfrm>
            <a:off x="1066800" y="2006782"/>
            <a:ext cx="5467350" cy="1415477"/>
            <a:chOff x="986369" y="1895116"/>
            <a:chExt cx="8535453" cy="22097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04F6FD-B1C8-460E-AA79-810A1FD618B5}"/>
                </a:ext>
              </a:extLst>
            </p:cNvPr>
            <p:cNvGrpSpPr/>
            <p:nvPr/>
          </p:nvGrpSpPr>
          <p:grpSpPr>
            <a:xfrm>
              <a:off x="986369" y="1895116"/>
              <a:ext cx="4112678" cy="2209797"/>
              <a:chOff x="986369" y="2628901"/>
              <a:chExt cx="4112678" cy="220979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A0782C5-66E4-44A9-80CB-7D545C6C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9448" y="2628901"/>
                <a:ext cx="609599" cy="220979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237C5F9-FDFB-40B8-B6F6-6986C9800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3680" y="2628901"/>
                <a:ext cx="609599" cy="22097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E017279-3862-495E-A977-9DD8FB444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7912" y="2628901"/>
                <a:ext cx="609599" cy="220979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5F432EA-6EDF-4B11-9B54-037F26F82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2140" y="2628901"/>
                <a:ext cx="609599" cy="220979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63A4899-D2B2-4426-BBB3-065A90816B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369" y="2628901"/>
                <a:ext cx="609599" cy="2209797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5986FCA-CB7C-48DF-A0C2-910E3F0DD0A9}"/>
                </a:ext>
              </a:extLst>
            </p:cNvPr>
            <p:cNvGrpSpPr/>
            <p:nvPr/>
          </p:nvGrpSpPr>
          <p:grpSpPr>
            <a:xfrm>
              <a:off x="5409141" y="1895116"/>
              <a:ext cx="4112681" cy="2209797"/>
              <a:chOff x="6018741" y="2628901"/>
              <a:chExt cx="4112681" cy="220979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3A78049-33FB-4077-BEBC-23820200B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1823" y="2628901"/>
                <a:ext cx="609599" cy="220979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114D63-6198-4B4D-BAC7-48844E37E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6055" y="2628901"/>
                <a:ext cx="609599" cy="2209797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3F00F5F-0D34-41EA-BAE6-94E19BB7D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0281" y="2628901"/>
                <a:ext cx="609599" cy="220979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9553FC0-7FD4-4281-9F96-BCE9DF7EA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4512" y="2628901"/>
                <a:ext cx="609599" cy="2209797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1F7E193-12C7-47B4-9748-5B12CBFD6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8741" y="2628901"/>
                <a:ext cx="609599" cy="2209797"/>
              </a:xfrm>
              <a:prstGeom prst="rect">
                <a:avLst/>
              </a:prstGeom>
            </p:spPr>
          </p:pic>
        </p:grp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9DA99C5-405E-4CCE-B7E4-A43490AD48EA}"/>
              </a:ext>
            </a:extLst>
          </p:cNvPr>
          <p:cNvSpPr txBox="1">
            <a:spLocks/>
          </p:cNvSpPr>
          <p:nvPr/>
        </p:nvSpPr>
        <p:spPr>
          <a:xfrm>
            <a:off x="1066800" y="3762437"/>
            <a:ext cx="11296650" cy="208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/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In summary, conditioning on the latent space causes the architecture to completely ignore the input</a:t>
            </a:r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A2496B-4A59-40A1-AE56-1E466CE60E15}"/>
              </a:ext>
            </a:extLst>
          </p:cNvPr>
          <p:cNvGrpSpPr/>
          <p:nvPr/>
        </p:nvGrpSpPr>
        <p:grpSpPr>
          <a:xfrm>
            <a:off x="1059331" y="3625755"/>
            <a:ext cx="5467350" cy="1415478"/>
            <a:chOff x="986369" y="1895115"/>
            <a:chExt cx="8535453" cy="22098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F3C93A-A983-4BA3-B12A-71FD581F246C}"/>
                </a:ext>
              </a:extLst>
            </p:cNvPr>
            <p:cNvGrpSpPr/>
            <p:nvPr/>
          </p:nvGrpSpPr>
          <p:grpSpPr>
            <a:xfrm>
              <a:off x="986369" y="1895115"/>
              <a:ext cx="4112678" cy="2209800"/>
              <a:chOff x="986369" y="2628900"/>
              <a:chExt cx="4112678" cy="2209800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BBAD3D2-C73B-45FB-93D0-D486A5C34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9448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A2A76684-F619-41A5-B048-70A165A8F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3680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BDEF4AD-8335-44B2-AC3A-59375FD95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7911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C4353740-05EB-4750-BF30-2208BB218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2140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6B89F09-D098-42C1-A856-C8D29CEB8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6369" y="2628900"/>
                <a:ext cx="609599" cy="22098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EEB28B-C096-43FD-80FA-5C2085FFE478}"/>
                </a:ext>
              </a:extLst>
            </p:cNvPr>
            <p:cNvGrpSpPr/>
            <p:nvPr/>
          </p:nvGrpSpPr>
          <p:grpSpPr>
            <a:xfrm>
              <a:off x="5409141" y="1895115"/>
              <a:ext cx="4112681" cy="2209800"/>
              <a:chOff x="6018741" y="2628900"/>
              <a:chExt cx="4112681" cy="220980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7ECF44A-195E-4F47-9B36-1762FC503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1823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30DEC0A-931B-4041-BDF7-116F9B1FD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46054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B4ACD58-8063-4EC5-984C-57851897C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0281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D6D0828-55F0-4D25-B8F3-70181A37D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4512" y="2628900"/>
                <a:ext cx="609599" cy="22098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4B76C4D-4E5E-465F-9B02-8F287D3C7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8741" y="2628900"/>
                <a:ext cx="609599" cy="2209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2661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5034-BA98-422C-BE16-FD1D6417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Latent Space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8A89-DFB0-44E6-96F5-8DE99D97B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985500" cy="3931920"/>
          </a:xfrm>
        </p:spPr>
        <p:txBody>
          <a:bodyPr/>
          <a:lstStyle/>
          <a:p>
            <a:r>
              <a:rPr lang="fr-CH"/>
              <a:t>Recall that in the VAE, we can generate new examples by interpolating (sampling) from the learned latent space</a:t>
            </a:r>
            <a:endParaRPr lang="en-CH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5279518-0C21-4917-BF93-DDD66BB52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75" y="2924494"/>
            <a:ext cx="3400281" cy="3260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8" name="Table 127">
                <a:extLst>
                  <a:ext uri="{FF2B5EF4-FFF2-40B4-BE49-F238E27FC236}">
                    <a16:creationId xmlns:a16="http://schemas.microsoft.com/office/drawing/2014/main" id="{566452C7-9C7D-4230-A3E6-29B4C68FA19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04954" y="4756532"/>
              <a:ext cx="4907216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486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4082356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z</m:t>
                                </m:r>
                                <m: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fr-CH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  <m: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atent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encoding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image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fr-CH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  <m: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atent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encoding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image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8" name="Table 127">
                <a:extLst>
                  <a:ext uri="{FF2B5EF4-FFF2-40B4-BE49-F238E27FC236}">
                    <a16:creationId xmlns:a16="http://schemas.microsoft.com/office/drawing/2014/main" id="{566452C7-9C7D-4230-A3E6-29B4C68FA19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04954" y="4756532"/>
              <a:ext cx="4907216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486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4082356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4"/>
                          <a:stretch>
                            <a:fillRect r="-497037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4"/>
                          <a:stretch>
                            <a:fillRect l="-20119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4"/>
                          <a:stretch>
                            <a:fillRect t="-98485" r="-497037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4"/>
                          <a:stretch>
                            <a:fillRect l="-20119" t="-98485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4"/>
                          <a:stretch>
                            <a:fillRect t="-201538" r="-497037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4"/>
                          <a:stretch>
                            <a:fillRect l="-20119" t="-201538" b="-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0EB9B0C-5C89-482A-8B32-9B1D202EBCBC}"/>
              </a:ext>
            </a:extLst>
          </p:cNvPr>
          <p:cNvCxnSpPr>
            <a:cxnSpLocks/>
          </p:cNvCxnSpPr>
          <p:nvPr/>
        </p:nvCxnSpPr>
        <p:spPr>
          <a:xfrm flipV="1">
            <a:off x="2758440" y="3848100"/>
            <a:ext cx="685800" cy="7064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4533B9-E77C-4FA4-81DA-E78EF36DEA37}"/>
              </a:ext>
            </a:extLst>
          </p:cNvPr>
          <p:cNvGrpSpPr/>
          <p:nvPr/>
        </p:nvGrpSpPr>
        <p:grpSpPr>
          <a:xfrm>
            <a:off x="9166860" y="4683302"/>
            <a:ext cx="1148922" cy="1335179"/>
            <a:chOff x="9433560" y="4476652"/>
            <a:chExt cx="1148922" cy="1335179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EFEC5079-1B35-40D9-BB05-460B46DAF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343"/>
            <a:stretch/>
          </p:blipFill>
          <p:spPr>
            <a:xfrm>
              <a:off x="9433560" y="4476652"/>
              <a:ext cx="682059" cy="675026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3BEB1060-E6B6-450A-84C1-3564C6733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27"/>
            <a:stretch/>
          </p:blipFill>
          <p:spPr>
            <a:xfrm>
              <a:off x="9433560" y="5136805"/>
              <a:ext cx="676100" cy="6750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6153C81-4DC3-4943-9973-A33F4BA42EA7}"/>
                    </a:ext>
                  </a:extLst>
                </p:cNvPr>
                <p:cNvSpPr txBox="1"/>
                <p:nvPr/>
              </p:nvSpPr>
              <p:spPr>
                <a:xfrm>
                  <a:off x="10109660" y="4629499"/>
                  <a:ext cx="4675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CH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fr-CH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6153C81-4DC3-4943-9973-A33F4BA42E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9660" y="4629499"/>
                  <a:ext cx="4675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F8ABF00-AFFC-40E4-AA45-F3C364454174}"/>
                    </a:ext>
                  </a:extLst>
                </p:cNvPr>
                <p:cNvSpPr/>
                <p:nvPr/>
              </p:nvSpPr>
              <p:spPr>
                <a:xfrm>
                  <a:off x="10109660" y="5259853"/>
                  <a:ext cx="4728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CH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H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F8ABF00-AFFC-40E4-AA45-F3C3644541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9660" y="5259853"/>
                  <a:ext cx="47282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6BBFFE0-742B-4647-9B7B-DA9D23F50D73}"/>
                  </a:ext>
                </a:extLst>
              </p:cNvPr>
              <p:cNvSpPr/>
              <p:nvPr/>
            </p:nvSpPr>
            <p:spPr>
              <a:xfrm>
                <a:off x="2233934" y="4570291"/>
                <a:ext cx="5693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CH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fr-CH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6BBFFE0-742B-4647-9B7B-DA9D23F50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934" y="4570291"/>
                <a:ext cx="569323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371ACE-A316-480F-8626-549BAC29BE38}"/>
                  </a:ext>
                </a:extLst>
              </p:cNvPr>
              <p:cNvSpPr/>
              <p:nvPr/>
            </p:nvSpPr>
            <p:spPr>
              <a:xfrm>
                <a:off x="3664994" y="3532133"/>
                <a:ext cx="5693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CH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fr-CH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7371ACE-A316-480F-8626-549BAC29B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994" y="3532133"/>
                <a:ext cx="569323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93492F7-6529-4844-AC35-70462D0E1FC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36148" y="3126797"/>
              <a:ext cx="6761073" cy="2670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4643">
                      <a:extLst>
                        <a:ext uri="{9D8B030D-6E8A-4147-A177-3AD203B41FA5}">
                          <a16:colId xmlns:a16="http://schemas.microsoft.com/office/drawing/2014/main" val="19284984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</a:tblGrid>
                  <a:tr h="2670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H" sz="1200" b="0" i="0"/>
                        </a:p>
                      </a:txBody>
                      <a:tcPr marL="59172" marR="59172" marT="29586" marB="2958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en-CH" sz="1200" b="0" i="0"/>
                        </a:p>
                      </a:txBody>
                      <a:tcPr marL="59172" marR="59172" marT="29586" marB="2958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CH" sz="1200" b="0" i="0"/>
                        </a:p>
                      </a:txBody>
                      <a:tcPr marL="59172" marR="59172" marT="29586" marB="2958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en-CH" sz="1200" i="0"/>
                        </a:p>
                      </a:txBody>
                      <a:tcPr marL="59172" marR="59172" marT="29586" marB="2958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en-CH" sz="1200" b="0" i="0"/>
                        </a:p>
                      </a:txBody>
                      <a:tcPr marL="59172" marR="59172" marT="29586" marB="2958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CH" sz="1200" b="0" i="0"/>
                        </a:p>
                      </a:txBody>
                      <a:tcPr marL="59172" marR="59172" marT="29586" marB="2958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en-CH" sz="1200" b="0" i="0"/>
                        </a:p>
                      </a:txBody>
                      <a:tcPr marL="59172" marR="59172" marT="29586" marB="2958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=0.7</m:t>
                                </m:r>
                              </m:oMath>
                            </m:oMathPara>
                          </a14:m>
                          <a:endParaRPr lang="en-CH" sz="1200" b="0" i="0"/>
                        </a:p>
                      </a:txBody>
                      <a:tcPr marL="59172" marR="59172" marT="29586" marB="2958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en-CH" sz="1200" b="0" i="0"/>
                        </a:p>
                      </a:txBody>
                      <a:tcPr marL="59172" marR="59172" marT="29586" marB="2958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=0.9</m:t>
                                </m:r>
                              </m:oMath>
                            </m:oMathPara>
                          </a14:m>
                          <a:endParaRPr lang="en-CH" sz="1200" b="0" i="0"/>
                        </a:p>
                      </a:txBody>
                      <a:tcPr marL="59172" marR="59172" marT="29586" marB="2958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2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CH" sz="1200" b="0" i="0"/>
                        </a:p>
                      </a:txBody>
                      <a:tcPr marL="59172" marR="59172" marT="29586" marB="29586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93492F7-6529-4844-AC35-70462D0E1F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0722836"/>
                  </p:ext>
                </p:extLst>
              </p:nvPr>
            </p:nvGraphicFramePr>
            <p:xfrm>
              <a:off x="5036148" y="3126797"/>
              <a:ext cx="6761073" cy="2670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14643">
                      <a:extLst>
                        <a:ext uri="{9D8B030D-6E8A-4147-A177-3AD203B41FA5}">
                          <a16:colId xmlns:a16="http://schemas.microsoft.com/office/drawing/2014/main" val="19284984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614643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</a:tblGrid>
                  <a:tr h="267038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9172" marR="59172" marT="29586" marB="29586">
                        <a:blipFill>
                          <a:blip r:embed="rId10"/>
                          <a:stretch>
                            <a:fillRect r="-999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9172" marR="59172" marT="29586" marB="29586">
                        <a:blipFill>
                          <a:blip r:embed="rId10"/>
                          <a:stretch>
                            <a:fillRect l="-100000" r="-899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9172" marR="59172" marT="29586" marB="29586">
                        <a:blipFill>
                          <a:blip r:embed="rId10"/>
                          <a:stretch>
                            <a:fillRect l="-200000" r="-799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9172" marR="59172" marT="29586" marB="29586">
                        <a:blipFill>
                          <a:blip r:embed="rId10"/>
                          <a:stretch>
                            <a:fillRect l="-300000" r="-699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9172" marR="59172" marT="29586" marB="29586">
                        <a:blipFill>
                          <a:blip r:embed="rId10"/>
                          <a:stretch>
                            <a:fillRect l="-400000" r="-599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9172" marR="59172" marT="29586" marB="29586">
                        <a:blipFill>
                          <a:blip r:embed="rId10"/>
                          <a:stretch>
                            <a:fillRect l="-505000" r="-5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9172" marR="59172" marT="29586" marB="29586">
                        <a:blipFill>
                          <a:blip r:embed="rId10"/>
                          <a:stretch>
                            <a:fillRect l="-59901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9172" marR="59172" marT="29586" marB="29586">
                        <a:blipFill>
                          <a:blip r:embed="rId10"/>
                          <a:stretch>
                            <a:fillRect l="-69901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9172" marR="59172" marT="29586" marB="29586">
                        <a:blipFill>
                          <a:blip r:embed="rId10"/>
                          <a:stretch>
                            <a:fillRect l="-79901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9172" marR="59172" marT="29586" marB="29586">
                        <a:blipFill>
                          <a:blip r:embed="rId10"/>
                          <a:stretch>
                            <a:fillRect l="-89901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9172" marR="59172" marT="29586" marB="29586">
                        <a:blipFill>
                          <a:blip r:embed="rId10"/>
                          <a:stretch>
                            <a:fillRect l="-999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EE2A7DF-7823-4774-9668-04C763AF72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88" y="3373893"/>
            <a:ext cx="6776313" cy="5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57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5034-BA98-422C-BE16-FD1D6417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Latent Space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8A89-DFB0-44E6-96F5-8DE99D97B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1125200" cy="596874"/>
          </a:xfrm>
        </p:spPr>
        <p:txBody>
          <a:bodyPr/>
          <a:lstStyle/>
          <a:p>
            <a:r>
              <a:rPr lang="fr-CH"/>
              <a:t>Interpolating in the VRNN (at a fixed timestep) does not result in any observable changes</a:t>
            </a:r>
            <a:endParaRPr lang="en-CH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AA79199-A1B8-4DB4-9D6A-A189C759E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3274669"/>
            <a:ext cx="7147560" cy="605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2012A83-BF46-4410-923F-EBDE8BB91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3914413"/>
            <a:ext cx="7147560" cy="60551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88E0EE2-30C7-47FE-A78A-47DF83B3A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554157"/>
            <a:ext cx="7147560" cy="60551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82EFA10-6ED9-47E5-ACF8-208876EA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5" y="3278908"/>
            <a:ext cx="601604" cy="605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1C41A74A-93CB-4006-BF43-F3ABB93CE3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6040879"/>
                  </p:ext>
                </p:extLst>
              </p:nvPr>
            </p:nvGraphicFramePr>
            <p:xfrm>
              <a:off x="1181100" y="3004794"/>
              <a:ext cx="7147558" cy="217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9778">
                      <a:extLst>
                        <a:ext uri="{9D8B030D-6E8A-4147-A177-3AD203B41FA5}">
                          <a16:colId xmlns:a16="http://schemas.microsoft.com/office/drawing/2014/main" val="19284984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</a:tblGrid>
                  <a:tr h="2174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en-CH" sz="100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=0.4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=0.6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=0.7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=0.9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1C41A74A-93CB-4006-BF43-F3ABB93CE3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6040879"/>
                  </p:ext>
                </p:extLst>
              </p:nvPr>
            </p:nvGraphicFramePr>
            <p:xfrm>
              <a:off x="1181100" y="3004794"/>
              <a:ext cx="7147558" cy="217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9778">
                      <a:extLst>
                        <a:ext uri="{9D8B030D-6E8A-4147-A177-3AD203B41FA5}">
                          <a16:colId xmlns:a16="http://schemas.microsoft.com/office/drawing/2014/main" val="19284984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</a:tblGrid>
                  <a:tr h="21740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r="-997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100943" r="-9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199065" r="-798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299065" r="-698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399065" r="-598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503774" r="-5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598131" r="-399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698131" r="-299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798131" r="-199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906604" r="-1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9971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61806EA3-6187-47CC-8AA8-4CAA4439D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5" y="3914413"/>
            <a:ext cx="601604" cy="60551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A089EB4-DAEF-467C-9291-4282B3CBD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035" y="4554157"/>
            <a:ext cx="601604" cy="605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603832-5FE5-4A7A-817F-0B82AE9EF22D}"/>
                  </a:ext>
                </a:extLst>
              </p:cNvPr>
              <p:cNvSpPr txBox="1"/>
              <p:nvPr/>
            </p:nvSpPr>
            <p:spPr>
              <a:xfrm>
                <a:off x="8868087" y="2905337"/>
                <a:ext cx="472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603832-5FE5-4A7A-817F-0B82AE9EF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087" y="2905337"/>
                <a:ext cx="472822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le 57">
                <a:extLst>
                  <a:ext uri="{FF2B5EF4-FFF2-40B4-BE49-F238E27FC236}">
                    <a16:creationId xmlns:a16="http://schemas.microsoft.com/office/drawing/2014/main" id="{1BC5696C-2E38-4770-B2BF-E61361C2C7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091045"/>
                  </p:ext>
                </p:extLst>
              </p:nvPr>
            </p:nvGraphicFramePr>
            <p:xfrm>
              <a:off x="1188784" y="5381055"/>
              <a:ext cx="4907216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486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4082356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z</m:t>
                                </m:r>
                                <m: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fr-CH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  <m: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atent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encoding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image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fr-CH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  <m: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atent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encoding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image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le 57">
                <a:extLst>
                  <a:ext uri="{FF2B5EF4-FFF2-40B4-BE49-F238E27FC236}">
                    <a16:creationId xmlns:a16="http://schemas.microsoft.com/office/drawing/2014/main" id="{1BC5696C-2E38-4770-B2BF-E61361C2C7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091045"/>
                  </p:ext>
                </p:extLst>
              </p:nvPr>
            </p:nvGraphicFramePr>
            <p:xfrm>
              <a:off x="1188784" y="5381055"/>
              <a:ext cx="4907216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486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4082356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8"/>
                          <a:stretch>
                            <a:fillRect r="-496296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8"/>
                          <a:stretch>
                            <a:fillRect l="-20149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8"/>
                          <a:stretch>
                            <a:fillRect t="-98485" r="-496296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8"/>
                          <a:stretch>
                            <a:fillRect l="-20149" t="-98485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8"/>
                          <a:stretch>
                            <a:fillRect t="-201538" r="-496296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8"/>
                          <a:stretch>
                            <a:fillRect l="-20149" t="-201538" b="-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DDF69E0-C9A9-4A7F-AC90-D19647EF077E}"/>
                  </a:ext>
                </a:extLst>
              </p:cNvPr>
              <p:cNvSpPr txBox="1"/>
              <p:nvPr/>
            </p:nvSpPr>
            <p:spPr>
              <a:xfrm>
                <a:off x="1260027" y="2601228"/>
                <a:ext cx="472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DDF69E0-C9A9-4A7F-AC90-D19647EF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27" y="2601228"/>
                <a:ext cx="472822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66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39D5-2FAD-4639-B558-6EEF51A9E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fr-CH" u="sng"/>
              <a:t>Latent Space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16117-D2A1-4799-AA7F-51DFD176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2702262"/>
          </a:xfrm>
        </p:spPr>
        <p:txBody>
          <a:bodyPr/>
          <a:lstStyle/>
          <a:p>
            <a:r>
              <a:rPr lang="fr-CH"/>
              <a:t>Latent space is not directly connected to the decoder unlike the VRNN.</a:t>
            </a:r>
          </a:p>
          <a:p>
            <a:r>
              <a:rPr lang="fr-CH"/>
              <a:t>Weights from the LSTM hidden units dominate ?</a:t>
            </a:r>
          </a:p>
          <a:p>
            <a:r>
              <a:rPr lang="fr-CH"/>
              <a:t>Results were not what I expected</a:t>
            </a:r>
          </a:p>
          <a:p>
            <a:endParaRPr lang="fr-CH"/>
          </a:p>
          <a:p>
            <a:endParaRPr lang="fr-C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8D9322-54A0-410C-A000-B7805654C1C4}"/>
              </a:ext>
            </a:extLst>
          </p:cNvPr>
          <p:cNvGrpSpPr/>
          <p:nvPr/>
        </p:nvGrpSpPr>
        <p:grpSpPr>
          <a:xfrm>
            <a:off x="2560180" y="3376291"/>
            <a:ext cx="2719997" cy="2839115"/>
            <a:chOff x="6289222" y="435810"/>
            <a:chExt cx="5414919" cy="56520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CD5F18-7277-435A-8EFB-427F5A6D9359}"/>
                </a:ext>
              </a:extLst>
            </p:cNvPr>
            <p:cNvSpPr/>
            <p:nvPr/>
          </p:nvSpPr>
          <p:spPr>
            <a:xfrm>
              <a:off x="6462041" y="1748909"/>
              <a:ext cx="612559" cy="399053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868AD83-5208-4C44-B31F-51E1AF609420}"/>
                    </a:ext>
                  </a:extLst>
                </p:cNvPr>
                <p:cNvSpPr txBox="1"/>
                <p:nvPr/>
              </p:nvSpPr>
              <p:spPr>
                <a:xfrm>
                  <a:off x="7713597" y="1593977"/>
                  <a:ext cx="927716" cy="7028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868AD83-5208-4C44-B31F-51E1AF609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597" y="1593977"/>
                  <a:ext cx="927716" cy="702850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8A04866-AA44-4139-9FEB-F228306387EE}"/>
                </a:ext>
              </a:extLst>
            </p:cNvPr>
            <p:cNvSpPr/>
            <p:nvPr/>
          </p:nvSpPr>
          <p:spPr>
            <a:xfrm>
              <a:off x="6541948" y="1918043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2475DB-A6DC-4802-8D09-9B9DE48B83C0}"/>
                </a:ext>
              </a:extLst>
            </p:cNvPr>
            <p:cNvSpPr/>
            <p:nvPr/>
          </p:nvSpPr>
          <p:spPr>
            <a:xfrm>
              <a:off x="6541948" y="2437742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9C845A-C71D-42B6-BBC9-4B31F97BF49C}"/>
                </a:ext>
              </a:extLst>
            </p:cNvPr>
            <p:cNvSpPr/>
            <p:nvPr/>
          </p:nvSpPr>
          <p:spPr>
            <a:xfrm>
              <a:off x="6541948" y="4635541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16A657-B045-42BD-9120-71BEF6F98E9C}"/>
                </a:ext>
              </a:extLst>
            </p:cNvPr>
            <p:cNvSpPr/>
            <p:nvPr/>
          </p:nvSpPr>
          <p:spPr>
            <a:xfrm>
              <a:off x="6541948" y="5155240"/>
              <a:ext cx="43110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592953-4422-4C41-B3FB-C3E80CD6ABE9}"/>
                </a:ext>
              </a:extLst>
            </p:cNvPr>
            <p:cNvSpPr/>
            <p:nvPr/>
          </p:nvSpPr>
          <p:spPr>
            <a:xfrm>
              <a:off x="7872078" y="2197585"/>
              <a:ext cx="616978" cy="126377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839524-A0FD-4A5C-A01A-AF5C0DBFE7CC}"/>
                </a:ext>
              </a:extLst>
            </p:cNvPr>
            <p:cNvSpPr/>
            <p:nvPr/>
          </p:nvSpPr>
          <p:spPr>
            <a:xfrm>
              <a:off x="7964114" y="2340120"/>
              <a:ext cx="43421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03B86CC-61FF-4143-A5AC-1B0B3127CEF7}"/>
                </a:ext>
              </a:extLst>
            </p:cNvPr>
            <p:cNvSpPr/>
            <p:nvPr/>
          </p:nvSpPr>
          <p:spPr>
            <a:xfrm>
              <a:off x="7964114" y="2878142"/>
              <a:ext cx="43421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293C5C-9B8D-4C48-8E76-3DBCE37C1108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6973050" y="2133594"/>
              <a:ext cx="991064" cy="422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88DC98-5844-43B1-8543-758965FBE317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6973050" y="2555671"/>
              <a:ext cx="991064" cy="976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E5CE1F-1D17-44D6-8097-174291E91BE6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>
              <a:off x="6973050" y="2133594"/>
              <a:ext cx="991064" cy="9600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ED8120-34DF-40F3-8DAC-64F600FD17F7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6973050" y="2653293"/>
              <a:ext cx="991064" cy="440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B44DE5-8EBD-4135-BFB9-50DABFCFDC57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 flipV="1">
              <a:off x="6973050" y="2555671"/>
              <a:ext cx="991064" cy="2295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3E6824-86A9-4E12-877A-B8C4B3150C6F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6973050" y="3093693"/>
              <a:ext cx="991064" cy="17573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E8828C-A629-4948-B623-4E5152DCB6A1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 flipV="1">
              <a:off x="6973050" y="2555671"/>
              <a:ext cx="991064" cy="28151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F1C3DC-A441-4061-A56B-35A37510309D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 flipV="1">
              <a:off x="6973050" y="3093693"/>
              <a:ext cx="991064" cy="2277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44A8E7-074A-4210-B3C6-28AA54731299}"/>
                </a:ext>
              </a:extLst>
            </p:cNvPr>
            <p:cNvGrpSpPr/>
            <p:nvPr/>
          </p:nvGrpSpPr>
          <p:grpSpPr>
            <a:xfrm rot="10800000">
              <a:off x="9307320" y="1748909"/>
              <a:ext cx="2025797" cy="3990530"/>
              <a:chOff x="4780202" y="1663424"/>
              <a:chExt cx="2025797" cy="399053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CA1B7DD-129C-4DB9-99B1-9C9EE0B74DAF}"/>
                  </a:ext>
                </a:extLst>
              </p:cNvPr>
              <p:cNvSpPr/>
              <p:nvPr/>
            </p:nvSpPr>
            <p:spPr>
              <a:xfrm>
                <a:off x="4780202" y="1663424"/>
                <a:ext cx="612559" cy="399053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461BF75-780E-4EC4-89B4-8EED5265F106}"/>
                  </a:ext>
                </a:extLst>
              </p:cNvPr>
              <p:cNvSpPr/>
              <p:nvPr/>
            </p:nvSpPr>
            <p:spPr>
              <a:xfrm>
                <a:off x="4875346" y="1815709"/>
                <a:ext cx="43110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E59E3EA-0ACF-4C66-A2BC-E14A5599E209}"/>
                  </a:ext>
                </a:extLst>
              </p:cNvPr>
              <p:cNvSpPr/>
              <p:nvPr/>
            </p:nvSpPr>
            <p:spPr>
              <a:xfrm>
                <a:off x="4875346" y="2335408"/>
                <a:ext cx="43110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FDDF50D-0DD8-422B-AF9C-3852063CF852}"/>
                  </a:ext>
                </a:extLst>
              </p:cNvPr>
              <p:cNvSpPr/>
              <p:nvPr/>
            </p:nvSpPr>
            <p:spPr>
              <a:xfrm>
                <a:off x="4875346" y="4536872"/>
                <a:ext cx="43110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2C1BAFC-E318-4D0F-8923-5E31BE99F7B7}"/>
                  </a:ext>
                </a:extLst>
              </p:cNvPr>
              <p:cNvSpPr/>
              <p:nvPr/>
            </p:nvSpPr>
            <p:spPr>
              <a:xfrm>
                <a:off x="4875346" y="5056571"/>
                <a:ext cx="43110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AE8D89C-EF82-4FCC-94C5-3805C0FCA122}"/>
                  </a:ext>
                </a:extLst>
              </p:cNvPr>
              <p:cNvGrpSpPr/>
              <p:nvPr/>
            </p:nvGrpSpPr>
            <p:grpSpPr>
              <a:xfrm>
                <a:off x="6189021" y="3043382"/>
                <a:ext cx="616978" cy="1263770"/>
                <a:chOff x="3130135" y="3090516"/>
                <a:chExt cx="616978" cy="1263770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D8F0AA77-037B-487F-88E0-086E0342B67A}"/>
                    </a:ext>
                  </a:extLst>
                </p:cNvPr>
                <p:cNvSpPr/>
                <p:nvPr/>
              </p:nvSpPr>
              <p:spPr>
                <a:xfrm>
                  <a:off x="3130135" y="3090516"/>
                  <a:ext cx="616978" cy="126377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7D47FA54-7A10-45FA-B600-A69D004073ED}"/>
                    </a:ext>
                  </a:extLst>
                </p:cNvPr>
                <p:cNvSpPr/>
                <p:nvPr/>
              </p:nvSpPr>
              <p:spPr>
                <a:xfrm>
                  <a:off x="3222171" y="3233051"/>
                  <a:ext cx="434212" cy="431102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B5C8B9ED-3408-4EC1-A4CE-5A234094B11E}"/>
                    </a:ext>
                  </a:extLst>
                </p:cNvPr>
                <p:cNvSpPr/>
                <p:nvPr/>
              </p:nvSpPr>
              <p:spPr>
                <a:xfrm>
                  <a:off x="3222171" y="3771073"/>
                  <a:ext cx="434212" cy="431102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E8CF612-6D00-4A20-9406-0CBC6AEBFD23}"/>
                  </a:ext>
                </a:extLst>
              </p:cNvPr>
              <p:cNvCxnSpPr>
                <a:cxnSpLocks/>
                <a:stCxn id="46" idx="6"/>
                <a:endCxn id="60" idx="2"/>
              </p:cNvCxnSpPr>
              <p:nvPr/>
            </p:nvCxnSpPr>
            <p:spPr>
              <a:xfrm flipH="1" flipV="1">
                <a:off x="5306448" y="2031260"/>
                <a:ext cx="974609" cy="13702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1702017-CCC1-43F9-8933-72CBB0179B25}"/>
                  </a:ext>
                </a:extLst>
              </p:cNvPr>
              <p:cNvCxnSpPr>
                <a:cxnSpLocks/>
                <a:stCxn id="47" idx="6"/>
                <a:endCxn id="60" idx="2"/>
              </p:cNvCxnSpPr>
              <p:nvPr/>
            </p:nvCxnSpPr>
            <p:spPr>
              <a:xfrm flipH="1" flipV="1">
                <a:off x="5306448" y="2550959"/>
                <a:ext cx="974609" cy="8505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445DBAE-340B-47D0-A3AB-D6464EBDF7C1}"/>
                  </a:ext>
                </a:extLst>
              </p:cNvPr>
              <p:cNvCxnSpPr>
                <a:cxnSpLocks/>
                <a:stCxn id="46" idx="6"/>
                <a:endCxn id="61" idx="2"/>
              </p:cNvCxnSpPr>
              <p:nvPr/>
            </p:nvCxnSpPr>
            <p:spPr>
              <a:xfrm flipH="1" flipV="1">
                <a:off x="5306448" y="2031260"/>
                <a:ext cx="974609" cy="19082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3F4A415-FB5C-4706-974C-2F83AB3FE24D}"/>
                  </a:ext>
                </a:extLst>
              </p:cNvPr>
              <p:cNvCxnSpPr>
                <a:cxnSpLocks/>
                <a:stCxn id="47" idx="6"/>
                <a:endCxn id="61" idx="2"/>
              </p:cNvCxnSpPr>
              <p:nvPr/>
            </p:nvCxnSpPr>
            <p:spPr>
              <a:xfrm flipH="1" flipV="1">
                <a:off x="5306448" y="2550959"/>
                <a:ext cx="974609" cy="13885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EE1C90F-ABAA-4583-88B3-F0B187645840}"/>
                  </a:ext>
                </a:extLst>
              </p:cNvPr>
              <p:cNvCxnSpPr>
                <a:cxnSpLocks/>
                <a:stCxn id="48" idx="6"/>
                <a:endCxn id="60" idx="2"/>
              </p:cNvCxnSpPr>
              <p:nvPr/>
            </p:nvCxnSpPr>
            <p:spPr>
              <a:xfrm flipH="1">
                <a:off x="5306448" y="3401468"/>
                <a:ext cx="974609" cy="13509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6681C00-CDD1-421D-BD3B-EA55F1BB40C0}"/>
                  </a:ext>
                </a:extLst>
              </p:cNvPr>
              <p:cNvCxnSpPr>
                <a:cxnSpLocks/>
                <a:stCxn id="48" idx="6"/>
                <a:endCxn id="61" idx="2"/>
              </p:cNvCxnSpPr>
              <p:nvPr/>
            </p:nvCxnSpPr>
            <p:spPr>
              <a:xfrm flipH="1">
                <a:off x="5306448" y="3939490"/>
                <a:ext cx="974609" cy="8129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14BB04-6829-447A-BA03-54F3CDCBA9C4}"/>
                  </a:ext>
                </a:extLst>
              </p:cNvPr>
              <p:cNvCxnSpPr>
                <a:cxnSpLocks/>
                <a:stCxn id="49" idx="6"/>
                <a:endCxn id="60" idx="2"/>
              </p:cNvCxnSpPr>
              <p:nvPr/>
            </p:nvCxnSpPr>
            <p:spPr>
              <a:xfrm flipH="1">
                <a:off x="5306448" y="3401468"/>
                <a:ext cx="974609" cy="18706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A14563C-AC23-4A73-B367-26FE5C3C04CF}"/>
                  </a:ext>
                </a:extLst>
              </p:cNvPr>
              <p:cNvCxnSpPr>
                <a:cxnSpLocks/>
                <a:stCxn id="49" idx="6"/>
                <a:endCxn id="61" idx="2"/>
              </p:cNvCxnSpPr>
              <p:nvPr/>
            </p:nvCxnSpPr>
            <p:spPr>
              <a:xfrm flipH="1">
                <a:off x="5306448" y="3939490"/>
                <a:ext cx="974609" cy="13326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32A4E-640F-41AF-9D9C-8EE5C59637B8}"/>
                </a:ext>
              </a:extLst>
            </p:cNvPr>
            <p:cNvSpPr txBox="1"/>
            <p:nvPr/>
          </p:nvSpPr>
          <p:spPr>
            <a:xfrm rot="5400000">
              <a:off x="10414095" y="3282469"/>
              <a:ext cx="1477204" cy="110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2488CD-0A0D-44F2-AA97-13E4EC466ED8}"/>
                </a:ext>
              </a:extLst>
            </p:cNvPr>
            <p:cNvGrpSpPr/>
            <p:nvPr/>
          </p:nvGrpSpPr>
          <p:grpSpPr>
            <a:xfrm>
              <a:off x="7868966" y="4012914"/>
              <a:ext cx="616978" cy="1263770"/>
              <a:chOff x="3130135" y="3090516"/>
              <a:chExt cx="616978" cy="126377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94AA9C0-394B-40A4-B840-8DEC03C9D962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C501CC0-92D4-495F-82DD-5DCA9B3A15E5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8BE667A-B197-4B72-99AC-93C530DAC0B8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E0167B-6849-4F25-A692-9D0FD14B0E07}"/>
                </a:ext>
              </a:extLst>
            </p:cNvPr>
            <p:cNvCxnSpPr>
              <a:cxnSpLocks/>
              <a:stCxn id="7" idx="6"/>
              <a:endCxn id="43" idx="2"/>
            </p:cNvCxnSpPr>
            <p:nvPr/>
          </p:nvCxnSpPr>
          <p:spPr>
            <a:xfrm>
              <a:off x="6973050" y="2133594"/>
              <a:ext cx="987952" cy="22374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693A918-89A5-48C1-85D4-2F6E865ACC24}"/>
                </a:ext>
              </a:extLst>
            </p:cNvPr>
            <p:cNvCxnSpPr>
              <a:cxnSpLocks/>
              <a:stCxn id="7" idx="6"/>
              <a:endCxn id="44" idx="2"/>
            </p:cNvCxnSpPr>
            <p:nvPr/>
          </p:nvCxnSpPr>
          <p:spPr>
            <a:xfrm>
              <a:off x="6973050" y="2133594"/>
              <a:ext cx="987952" cy="27754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DCC6FD-0A77-42F0-A79A-AB7C66F7A25D}"/>
                </a:ext>
              </a:extLst>
            </p:cNvPr>
            <p:cNvCxnSpPr>
              <a:cxnSpLocks/>
              <a:stCxn id="8" idx="6"/>
              <a:endCxn id="44" idx="2"/>
            </p:cNvCxnSpPr>
            <p:nvPr/>
          </p:nvCxnSpPr>
          <p:spPr>
            <a:xfrm>
              <a:off x="6973050" y="2653293"/>
              <a:ext cx="987952" cy="2255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AA7D52-091F-44CA-9139-9C6B87243BC8}"/>
                </a:ext>
              </a:extLst>
            </p:cNvPr>
            <p:cNvCxnSpPr>
              <a:cxnSpLocks/>
              <a:stCxn id="8" idx="6"/>
              <a:endCxn id="43" idx="2"/>
            </p:cNvCxnSpPr>
            <p:nvPr/>
          </p:nvCxnSpPr>
          <p:spPr>
            <a:xfrm>
              <a:off x="6973050" y="2653293"/>
              <a:ext cx="987952" cy="17177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F7671A-CD48-496A-8075-DEDBBCEA6ADD}"/>
                </a:ext>
              </a:extLst>
            </p:cNvPr>
            <p:cNvCxnSpPr>
              <a:cxnSpLocks/>
              <a:stCxn id="9" idx="6"/>
              <a:endCxn id="43" idx="2"/>
            </p:cNvCxnSpPr>
            <p:nvPr/>
          </p:nvCxnSpPr>
          <p:spPr>
            <a:xfrm flipV="1">
              <a:off x="6973050" y="4371000"/>
              <a:ext cx="987952" cy="480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B18D50-67A1-4827-A37F-37D74191DEF1}"/>
                </a:ext>
              </a:extLst>
            </p:cNvPr>
            <p:cNvCxnSpPr>
              <a:cxnSpLocks/>
              <a:stCxn id="9" idx="6"/>
              <a:endCxn id="44" idx="2"/>
            </p:cNvCxnSpPr>
            <p:nvPr/>
          </p:nvCxnSpPr>
          <p:spPr>
            <a:xfrm>
              <a:off x="6973050" y="4851092"/>
              <a:ext cx="987952" cy="579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5B1AB5-9F99-4D4E-99FD-0975F96B8BFC}"/>
                </a:ext>
              </a:extLst>
            </p:cNvPr>
            <p:cNvCxnSpPr>
              <a:cxnSpLocks/>
              <a:stCxn id="10" idx="6"/>
              <a:endCxn id="43" idx="2"/>
            </p:cNvCxnSpPr>
            <p:nvPr/>
          </p:nvCxnSpPr>
          <p:spPr>
            <a:xfrm flipV="1">
              <a:off x="6973050" y="4371000"/>
              <a:ext cx="987952" cy="9997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1A584BC-C521-4D75-BFD5-D6D2AEB1AB7E}"/>
                </a:ext>
              </a:extLst>
            </p:cNvPr>
            <p:cNvCxnSpPr>
              <a:cxnSpLocks/>
              <a:stCxn id="10" idx="6"/>
              <a:endCxn id="44" idx="2"/>
            </p:cNvCxnSpPr>
            <p:nvPr/>
          </p:nvCxnSpPr>
          <p:spPr>
            <a:xfrm flipV="1">
              <a:off x="6973050" y="4909022"/>
              <a:ext cx="987952" cy="4617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2888253-837C-4339-ADD6-A67CC9EB2D2B}"/>
                    </a:ext>
                  </a:extLst>
                </p:cNvPr>
                <p:cNvSpPr txBox="1"/>
                <p:nvPr/>
              </p:nvSpPr>
              <p:spPr>
                <a:xfrm>
                  <a:off x="7792232" y="3413234"/>
                  <a:ext cx="927716" cy="715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2888253-837C-4339-ADD6-A67CC9EB2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2232" y="3413234"/>
                  <a:ext cx="927716" cy="7151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E3A793E-9E9F-4519-9CC3-573EA83530FF}"/>
                    </a:ext>
                  </a:extLst>
                </p:cNvPr>
                <p:cNvSpPr txBox="1"/>
                <p:nvPr/>
              </p:nvSpPr>
              <p:spPr>
                <a:xfrm>
                  <a:off x="9151297" y="2512671"/>
                  <a:ext cx="927716" cy="7028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E3A793E-9E9F-4519-9CC3-573EA8353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1297" y="2512671"/>
                  <a:ext cx="927716" cy="7028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916030-B884-4B94-BDCD-B578049E8B64}"/>
                    </a:ext>
                  </a:extLst>
                </p:cNvPr>
                <p:cNvSpPr txBox="1"/>
                <p:nvPr/>
              </p:nvSpPr>
              <p:spPr>
                <a:xfrm>
                  <a:off x="6289222" y="1114898"/>
                  <a:ext cx="927716" cy="7028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916030-B884-4B94-BDCD-B578049E8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222" y="1114898"/>
                  <a:ext cx="927716" cy="7028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1EAA05C-54E1-4680-895A-E5367CA6A537}"/>
                    </a:ext>
                  </a:extLst>
                </p:cNvPr>
                <p:cNvSpPr txBox="1"/>
                <p:nvPr/>
              </p:nvSpPr>
              <p:spPr>
                <a:xfrm>
                  <a:off x="10558564" y="1178668"/>
                  <a:ext cx="927716" cy="7028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1EAA05C-54E1-4680-895A-E5367CA6A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8564" y="1178668"/>
                  <a:ext cx="927716" cy="702850"/>
                </a:xfrm>
                <a:prstGeom prst="rect">
                  <a:avLst/>
                </a:prstGeom>
                <a:blipFill>
                  <a:blip r:embed="rId7"/>
                  <a:stretch>
                    <a:fillRect t="-4615" r="-2643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213953-F940-49A5-A04A-C2BEDA0CFBFC}"/>
                </a:ext>
              </a:extLst>
            </p:cNvPr>
            <p:cNvSpPr txBox="1"/>
            <p:nvPr/>
          </p:nvSpPr>
          <p:spPr>
            <a:xfrm rot="5400000">
              <a:off x="6313010" y="3088672"/>
              <a:ext cx="1212284" cy="1102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2CD7C0-964A-4B8D-B25E-F89DA91FD955}"/>
                </a:ext>
              </a:extLst>
            </p:cNvPr>
            <p:cNvSpPr/>
            <p:nvPr/>
          </p:nvSpPr>
          <p:spPr>
            <a:xfrm>
              <a:off x="6289222" y="1248754"/>
              <a:ext cx="2415651" cy="483911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82A9CE7-DB58-420E-9DD8-8DB2776543E5}"/>
                </a:ext>
              </a:extLst>
            </p:cNvPr>
            <p:cNvSpPr/>
            <p:nvPr/>
          </p:nvSpPr>
          <p:spPr>
            <a:xfrm>
              <a:off x="9151298" y="1248754"/>
              <a:ext cx="2334982" cy="483911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A67818A-7FE4-4047-A956-3645FEBBA393}"/>
                    </a:ext>
                  </a:extLst>
                </p:cNvPr>
                <p:cNvSpPr txBox="1"/>
                <p:nvPr/>
              </p:nvSpPr>
              <p:spPr>
                <a:xfrm>
                  <a:off x="6729935" y="461903"/>
                  <a:ext cx="927716" cy="7028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A67818A-7FE4-4047-A956-3645FEBBA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9935" y="461903"/>
                  <a:ext cx="927716" cy="702850"/>
                </a:xfrm>
                <a:prstGeom prst="rect">
                  <a:avLst/>
                </a:prstGeom>
                <a:blipFill>
                  <a:blip r:embed="rId8"/>
                  <a:stretch>
                    <a:fillRect l="-1149" r="-72414" b="-1846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F93B0BD-4BD5-4B82-A8B3-E05A3AC6906F}"/>
                    </a:ext>
                  </a:extLst>
                </p:cNvPr>
                <p:cNvSpPr txBox="1"/>
                <p:nvPr/>
              </p:nvSpPr>
              <p:spPr>
                <a:xfrm>
                  <a:off x="9518565" y="435810"/>
                  <a:ext cx="927716" cy="7028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F93B0BD-4BD5-4B82-A8B3-E05A3AC690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8565" y="435810"/>
                  <a:ext cx="927716" cy="702850"/>
                </a:xfrm>
                <a:prstGeom prst="rect">
                  <a:avLst/>
                </a:prstGeom>
                <a:blipFill>
                  <a:blip r:embed="rId9"/>
                  <a:stretch>
                    <a:fillRect l="-1149" r="-73563" b="-1818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779CE18-2385-4E65-8D48-D227A6A79B88}"/>
              </a:ext>
            </a:extLst>
          </p:cNvPr>
          <p:cNvGrpSpPr/>
          <p:nvPr/>
        </p:nvGrpSpPr>
        <p:grpSpPr>
          <a:xfrm>
            <a:off x="6505301" y="3542695"/>
            <a:ext cx="3402890" cy="2880313"/>
            <a:chOff x="3398888" y="1825689"/>
            <a:chExt cx="4559346" cy="385917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9A8C12-EE31-4CD3-8B5D-31F039BB0C27}"/>
                </a:ext>
              </a:extLst>
            </p:cNvPr>
            <p:cNvSpPr txBox="1"/>
            <p:nvPr/>
          </p:nvSpPr>
          <p:spPr>
            <a:xfrm>
              <a:off x="6574088" y="1825689"/>
              <a:ext cx="781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/>
                <a:t>z</a:t>
              </a:r>
              <a:r>
                <a:rPr lang="fr-CH" baseline="-25000"/>
                <a:t>t</a:t>
              </a:r>
              <a:endParaRPr lang="en-CH" baseline="-250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C940C07-F22B-4E2D-B014-1DAD72B461B1}"/>
                </a:ext>
              </a:extLst>
            </p:cNvPr>
            <p:cNvSpPr txBox="1"/>
            <p:nvPr/>
          </p:nvSpPr>
          <p:spPr>
            <a:xfrm>
              <a:off x="4408536" y="1825689"/>
              <a:ext cx="781587" cy="310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/>
                <a:t>h</a:t>
              </a:r>
              <a:r>
                <a:rPr lang="fr-CH" baseline="-25000"/>
                <a:t>t+1</a:t>
              </a:r>
              <a:endParaRPr lang="en-CH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E737C69-DFB4-444D-A82C-8DF2C725226F}"/>
                </a:ext>
              </a:extLst>
            </p:cNvPr>
            <p:cNvSpPr/>
            <p:nvPr/>
          </p:nvSpPr>
          <p:spPr>
            <a:xfrm>
              <a:off x="4515460" y="3710616"/>
              <a:ext cx="2233147" cy="11071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/>
                <a:t>Decoder</a:t>
              </a:r>
              <a:endParaRPr lang="en-CH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1338934-0EB7-49F9-A779-D86D93483244}"/>
                </a:ext>
              </a:extLst>
            </p:cNvPr>
            <p:cNvGrpSpPr/>
            <p:nvPr/>
          </p:nvGrpSpPr>
          <p:grpSpPr>
            <a:xfrm rot="5400000">
              <a:off x="4344063" y="1302390"/>
              <a:ext cx="342795" cy="2233146"/>
              <a:chOff x="255426" y="3236757"/>
              <a:chExt cx="447094" cy="291260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8BC4275-5E6C-49D6-8604-C53597B25495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B7867D8-8CFA-4495-8A81-6FE7B2352A7A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6A667C5-94D2-4EF1-8F4D-BDA4EFA03F1D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EE88F56-E7AB-4536-B6D0-46276BC9A8AA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9B71304-BE32-411E-A093-16E275A0B96C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CF72CCC-78A0-4157-95C8-4C2A01911A70}"/>
                </a:ext>
              </a:extLst>
            </p:cNvPr>
            <p:cNvGrpSpPr/>
            <p:nvPr/>
          </p:nvGrpSpPr>
          <p:grpSpPr>
            <a:xfrm rot="5400000">
              <a:off x="6670263" y="1302391"/>
              <a:ext cx="342795" cy="2233146"/>
              <a:chOff x="255426" y="3236757"/>
              <a:chExt cx="447094" cy="2912602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69B07F1-4563-4087-8B8E-EF1FEAE3D147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0EBEC75-F94D-4CF1-B3D1-AE7F44E083D9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2C44549-EB07-4747-994E-3E0BE804EAE8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925E4D8-8100-4C96-A2E1-51D5A67C45CF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2B70EE8-A20F-4A81-959A-5ED665EB24FD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A8A2326-3C9A-45F7-97AF-EC18FB2754B8}"/>
                </a:ext>
              </a:extLst>
            </p:cNvPr>
            <p:cNvGrpSpPr/>
            <p:nvPr/>
          </p:nvGrpSpPr>
          <p:grpSpPr>
            <a:xfrm rot="5400000">
              <a:off x="5460635" y="1822985"/>
              <a:ext cx="342795" cy="2233146"/>
              <a:chOff x="255426" y="3236757"/>
              <a:chExt cx="447094" cy="291260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01E05EB-E59D-48FB-825A-F5608CFD0002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99D2B21-EB0A-45B9-84B8-E782652B1C93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6B75CAD-36B1-4D08-8177-7DDC5FA67F24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5E07902-3BEF-4867-875A-C8EB23B2CD6E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FA2D59B-ED8D-4F4F-8BB2-16FAC8DE77D4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65B8E65-6086-4BF5-8E12-6F68F4C8E156}"/>
                    </a:ext>
                  </a:extLst>
                </p:cNvPr>
                <p:cNvSpPr/>
                <p:nvPr/>
              </p:nvSpPr>
              <p:spPr>
                <a:xfrm>
                  <a:off x="5261862" y="4962603"/>
                  <a:ext cx="722258" cy="722258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fr-CH" baseline="-25000"/>
                    <a:t>t</a:t>
                  </a:r>
                  <a:endParaRPr lang="en-CH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65B8E65-6086-4BF5-8E12-6F68F4C8E1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1862" y="4962603"/>
                  <a:ext cx="722258" cy="722258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1C3C95A-5F84-4182-924C-6D66F9473E34}"/>
                </a:ext>
              </a:extLst>
            </p:cNvPr>
            <p:cNvGrpSpPr/>
            <p:nvPr/>
          </p:nvGrpSpPr>
          <p:grpSpPr>
            <a:xfrm rot="5400000">
              <a:off x="5460635" y="2277826"/>
              <a:ext cx="342795" cy="2233146"/>
              <a:chOff x="255426" y="3236757"/>
              <a:chExt cx="447094" cy="2912602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5CBCC2E-4748-4EA8-A375-6CCBDBF0E565}"/>
                  </a:ext>
                </a:extLst>
              </p:cNvPr>
              <p:cNvSpPr/>
              <p:nvPr/>
            </p:nvSpPr>
            <p:spPr>
              <a:xfrm>
                <a:off x="255426" y="3236757"/>
                <a:ext cx="447094" cy="291260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008E702-D4B1-4F3B-95AF-1B3F0444C459}"/>
                  </a:ext>
                </a:extLst>
              </p:cNvPr>
              <p:cNvSpPr/>
              <p:nvPr/>
            </p:nvSpPr>
            <p:spPr>
              <a:xfrm>
                <a:off x="324869" y="3347907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DFB16EF-7F8C-4B2C-99ED-FFA44F73833B}"/>
                  </a:ext>
                </a:extLst>
              </p:cNvPr>
              <p:cNvSpPr/>
              <p:nvPr/>
            </p:nvSpPr>
            <p:spPr>
              <a:xfrm>
                <a:off x="324869" y="3727224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F791683-F152-4EAB-A70F-C3FB2D05D364}"/>
                  </a:ext>
                </a:extLst>
              </p:cNvPr>
              <p:cNvSpPr/>
              <p:nvPr/>
            </p:nvSpPr>
            <p:spPr>
              <a:xfrm>
                <a:off x="324869" y="5334025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ECBD7FA-A493-4359-B59D-E74C10AEB001}"/>
                  </a:ext>
                </a:extLst>
              </p:cNvPr>
              <p:cNvSpPr/>
              <p:nvPr/>
            </p:nvSpPr>
            <p:spPr>
              <a:xfrm>
                <a:off x="324869" y="5713342"/>
                <a:ext cx="314652" cy="31465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543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39D5-2FAD-4639-B558-6EEF51A9E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fr-CH" u="sng"/>
              <a:t>Latent Space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16117-D2A1-4799-AA7F-51DFD176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2702262"/>
          </a:xfrm>
        </p:spPr>
        <p:txBody>
          <a:bodyPr/>
          <a:lstStyle/>
          <a:p>
            <a:r>
              <a:rPr lang="fr-CH"/>
              <a:t>Weights coming from the hidden units dominate ?</a:t>
            </a:r>
          </a:p>
          <a:p>
            <a:endParaRPr lang="fr-CH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CB4902E-E082-4663-B78A-395C34C37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" y="2967946"/>
            <a:ext cx="4315326" cy="217742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68F838D-6ED7-495A-885B-7D5D5350F64F}"/>
              </a:ext>
            </a:extLst>
          </p:cNvPr>
          <p:cNvSpPr txBox="1"/>
          <p:nvPr/>
        </p:nvSpPr>
        <p:spPr>
          <a:xfrm>
            <a:off x="1796716" y="559869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H</a:t>
            </a:r>
            <a:endParaRPr lang="en-CH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C32148F-A3DE-4286-B1C8-CF6017E6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63" y="3019696"/>
            <a:ext cx="4106779" cy="207392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E751351-3D75-4556-A394-C8C328296B2E}"/>
              </a:ext>
            </a:extLst>
          </p:cNvPr>
          <p:cNvSpPr txBox="1"/>
          <p:nvPr/>
        </p:nvSpPr>
        <p:spPr>
          <a:xfrm>
            <a:off x="7884695" y="553729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Z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62113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39D5-2FAD-4639-B558-6EEF51A9E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fr-CH" u="sng"/>
              <a:t>Latent Space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16117-D2A1-4799-AA7F-51DFD176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2702262"/>
          </a:xfrm>
        </p:spPr>
        <p:txBody>
          <a:bodyPr/>
          <a:lstStyle/>
          <a:p>
            <a:r>
              <a:rPr lang="fr-CH"/>
              <a:t>Weights coming from the hidden units dominate.</a:t>
            </a:r>
          </a:p>
          <a:p>
            <a:r>
              <a:rPr lang="fr-CH"/>
              <a:t>Results were not what I expected</a:t>
            </a:r>
          </a:p>
          <a:p>
            <a:endParaRPr lang="fr-CH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8F838D-6ED7-495A-885B-7D5D5350F64F}"/>
              </a:ext>
            </a:extLst>
          </p:cNvPr>
          <p:cNvSpPr txBox="1"/>
          <p:nvPr/>
        </p:nvSpPr>
        <p:spPr>
          <a:xfrm>
            <a:off x="1796716" y="559869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H</a:t>
            </a:r>
            <a:endParaRPr lang="en-CH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E751351-3D75-4556-A394-C8C328296B2E}"/>
              </a:ext>
            </a:extLst>
          </p:cNvPr>
          <p:cNvSpPr txBox="1"/>
          <p:nvPr/>
        </p:nvSpPr>
        <p:spPr>
          <a:xfrm>
            <a:off x="7884695" y="553729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/>
              <a:t>Z</a:t>
            </a:r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506B3-8EAC-4BA7-9222-6067A166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8" y="2898115"/>
            <a:ext cx="5230447" cy="2639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DEAAE-4227-4BEA-AB7C-1E285A5EA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16" y="2747708"/>
            <a:ext cx="5230447" cy="26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1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02AB308-CE0D-4786-A8AC-9151EA4798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4405"/>
                <a:ext cx="7637130" cy="4905995"/>
              </a:xfrm>
            </p:spPr>
            <p:txBody>
              <a:bodyPr>
                <a:normAutofit/>
              </a:bodyPr>
              <a:lstStyle/>
              <a:p>
                <a:r>
                  <a:rPr lang="fr-CH">
                    <a:cs typeface="Times New Roman" panose="02020603050405020304" pitchFamily="18" charset="0"/>
                  </a:rPr>
                  <a:t>Unsupervised learning of feature representations.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r>
                  <a:rPr lang="fr-CH">
                    <a:cs typeface="Times New Roman" panose="02020603050405020304" pitchFamily="18" charset="0"/>
                  </a:rPr>
                  <a:t> (ground truth)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H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fr-CH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fr-CH">
                    <a:cs typeface="Times New Roman" panose="02020603050405020304" pitchFamily="18" charset="0"/>
                  </a:rPr>
                  <a:t> (prediction) carry the same number of units.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z</m:t>
                    </m:r>
                    <m:r>
                      <a:rPr lang="fr-CH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lang="fr-CH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endParaRPr lang="fr-CH">
                  <a:cs typeface="Times New Roman" panose="02020603050405020304" pitchFamily="18" charset="0"/>
                </a:endParaRPr>
              </a:p>
              <a:p>
                <a:r>
                  <a:rPr lang="fr-CH">
                    <a:cs typeface="Times New Roman" panose="02020603050405020304" pitchFamily="18" charset="0"/>
                  </a:rPr>
                  <a:t>Data gets compressed at z. Also called the latent variable.</a:t>
                </a:r>
              </a:p>
              <a:p>
                <a:endParaRPr lang="fr-CH">
                  <a:cs typeface="Times New Roman" panose="02020603050405020304" pitchFamily="18" charset="0"/>
                </a:endParaRPr>
              </a:p>
              <a:p>
                <a:r>
                  <a:rPr lang="fr-CH">
                    <a:cs typeface="Times New Roman" panose="02020603050405020304" pitchFamily="18" charset="0"/>
                  </a:rPr>
                  <a:t>Train using backpropagation</a:t>
                </a:r>
              </a:p>
              <a:p>
                <a:r>
                  <a:rPr lang="fr-CH">
                    <a:cs typeface="Times New Roman" panose="02020603050405020304" pitchFamily="18" charset="0"/>
                  </a:rPr>
                  <a:t>Minimize the reconstruction loss.</a:t>
                </a:r>
                <a:endParaRPr lang="en-CH"/>
              </a:p>
              <a:p>
                <a:endParaRPr lang="fr-CH">
                  <a:cs typeface="Times New Roman" panose="02020603050405020304" pitchFamily="18" charset="0"/>
                </a:endParaRPr>
              </a:p>
              <a:p>
                <a:endParaRPr lang="fr-CH">
                  <a:cs typeface="Times New Roman" panose="02020603050405020304" pitchFamily="18" charset="0"/>
                </a:endParaRPr>
              </a:p>
              <a:p>
                <a:endParaRPr lang="fr-CH">
                  <a:cs typeface="Times New Roman" panose="02020603050405020304" pitchFamily="18" charset="0"/>
                </a:endParaRPr>
              </a:p>
              <a:p>
                <a:r>
                  <a:rPr lang="fr-CH">
                    <a:cs typeface="Times New Roman" panose="02020603050405020304" pitchFamily="18" charset="0"/>
                  </a:rPr>
                  <a:t>Reuse the trained decoder as a generative model.</a:t>
                </a:r>
              </a:p>
              <a:p>
                <a:endParaRPr lang="fr-CH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02AB308-CE0D-4786-A8AC-9151EA479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4405"/>
                <a:ext cx="7637130" cy="4905995"/>
              </a:xfrm>
              <a:blipFill>
                <a:blip r:embed="rId3"/>
                <a:stretch>
                  <a:fillRect l="-559" t="-6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0EBF4D-EF0A-4F47-A686-CF3D37D4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Autoencoder</a:t>
            </a:r>
            <a:endParaRPr lang="en-CH" u="sng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270424-37C3-4784-9BB5-1071862FA6C4}"/>
              </a:ext>
            </a:extLst>
          </p:cNvPr>
          <p:cNvSpPr/>
          <p:nvPr/>
        </p:nvSpPr>
        <p:spPr>
          <a:xfrm rot="10800000">
            <a:off x="10230466" y="2614401"/>
            <a:ext cx="351312" cy="22886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62AE173-CF16-40EE-8053-9D8D23609D15}"/>
              </a:ext>
            </a:extLst>
          </p:cNvPr>
          <p:cNvSpPr/>
          <p:nvPr/>
        </p:nvSpPr>
        <p:spPr>
          <a:xfrm rot="10800000">
            <a:off x="10279967" y="4568450"/>
            <a:ext cx="247244" cy="2472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9099659-375D-454B-B755-D762568CA2E3}"/>
              </a:ext>
            </a:extLst>
          </p:cNvPr>
          <p:cNvSpPr/>
          <p:nvPr/>
        </p:nvSpPr>
        <p:spPr>
          <a:xfrm rot="10800000">
            <a:off x="10279967" y="4270394"/>
            <a:ext cx="247244" cy="2472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7E12E3-7B6B-444D-A291-250593FBC3AC}"/>
              </a:ext>
            </a:extLst>
          </p:cNvPr>
          <p:cNvSpPr/>
          <p:nvPr/>
        </p:nvSpPr>
        <p:spPr>
          <a:xfrm rot="10800000">
            <a:off x="10279967" y="3007821"/>
            <a:ext cx="247244" cy="2472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8E5050-31CC-464D-B42E-BD233759428F}"/>
              </a:ext>
            </a:extLst>
          </p:cNvPr>
          <p:cNvSpPr/>
          <p:nvPr/>
        </p:nvSpPr>
        <p:spPr>
          <a:xfrm rot="10800000">
            <a:off x="10279967" y="2709766"/>
            <a:ext cx="247244" cy="2472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C5F16D9-692C-4A17-B6DD-612C90EA32D3}"/>
              </a:ext>
            </a:extLst>
          </p:cNvPr>
          <p:cNvGrpSpPr/>
          <p:nvPr/>
        </p:nvGrpSpPr>
        <p:grpSpPr>
          <a:xfrm rot="10800000">
            <a:off x="9455877" y="3383778"/>
            <a:ext cx="353846" cy="724791"/>
            <a:chOff x="3130135" y="3090516"/>
            <a:chExt cx="616978" cy="126377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232798C-97A9-45F3-9E68-02FD6A8D0D12}"/>
                </a:ext>
              </a:extLst>
            </p:cNvPr>
            <p:cNvSpPr/>
            <p:nvPr/>
          </p:nvSpPr>
          <p:spPr>
            <a:xfrm>
              <a:off x="3130135" y="3090516"/>
              <a:ext cx="616978" cy="126377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66AF2FA-C48F-4290-8FB9-10CC499C1379}"/>
                </a:ext>
              </a:extLst>
            </p:cNvPr>
            <p:cNvSpPr/>
            <p:nvPr/>
          </p:nvSpPr>
          <p:spPr>
            <a:xfrm>
              <a:off x="3222171" y="3233051"/>
              <a:ext cx="434212" cy="431102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B415D15-5828-44D0-8B01-117496C179F6}"/>
                </a:ext>
              </a:extLst>
            </p:cNvPr>
            <p:cNvSpPr/>
            <p:nvPr/>
          </p:nvSpPr>
          <p:spPr>
            <a:xfrm>
              <a:off x="3222171" y="3771073"/>
              <a:ext cx="434212" cy="431102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F9FDE30-7D35-4A42-A71E-B872328AC7D9}"/>
              </a:ext>
            </a:extLst>
          </p:cNvPr>
          <p:cNvCxnSpPr>
            <a:cxnSpLocks/>
            <a:stCxn id="65" idx="6"/>
            <a:endCxn id="100" idx="2"/>
          </p:cNvCxnSpPr>
          <p:nvPr/>
        </p:nvCxnSpPr>
        <p:spPr>
          <a:xfrm flipH="1" flipV="1">
            <a:off x="9756939" y="3903201"/>
            <a:ext cx="523029" cy="788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364287-1DDA-4F40-8044-6F2C41A02C3D}"/>
              </a:ext>
            </a:extLst>
          </p:cNvPr>
          <p:cNvCxnSpPr>
            <a:cxnSpLocks/>
            <a:stCxn id="66" idx="6"/>
            <a:endCxn id="100" idx="2"/>
          </p:cNvCxnSpPr>
          <p:nvPr/>
        </p:nvCxnSpPr>
        <p:spPr>
          <a:xfrm flipH="1" flipV="1">
            <a:off x="9756939" y="3903201"/>
            <a:ext cx="523029" cy="490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C57EE4-8BD2-4CF6-A1B7-FD38958B7D00}"/>
              </a:ext>
            </a:extLst>
          </p:cNvPr>
          <p:cNvCxnSpPr>
            <a:cxnSpLocks/>
            <a:stCxn id="65" idx="6"/>
            <a:endCxn id="101" idx="2"/>
          </p:cNvCxnSpPr>
          <p:nvPr/>
        </p:nvCxnSpPr>
        <p:spPr>
          <a:xfrm flipH="1" flipV="1">
            <a:off x="9756939" y="3594638"/>
            <a:ext cx="523029" cy="1097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87DECAC-551C-4586-812D-1E44A4F88CAC}"/>
              </a:ext>
            </a:extLst>
          </p:cNvPr>
          <p:cNvCxnSpPr>
            <a:cxnSpLocks/>
            <a:stCxn id="66" idx="6"/>
            <a:endCxn id="101" idx="2"/>
          </p:cNvCxnSpPr>
          <p:nvPr/>
        </p:nvCxnSpPr>
        <p:spPr>
          <a:xfrm flipH="1" flipV="1">
            <a:off x="9756939" y="3594638"/>
            <a:ext cx="523029" cy="7993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E86D8E4-5AA3-4A24-A122-9C3A6412CE6D}"/>
              </a:ext>
            </a:extLst>
          </p:cNvPr>
          <p:cNvCxnSpPr>
            <a:cxnSpLocks/>
            <a:stCxn id="67" idx="6"/>
            <a:endCxn id="100" idx="2"/>
          </p:cNvCxnSpPr>
          <p:nvPr/>
        </p:nvCxnSpPr>
        <p:spPr>
          <a:xfrm flipH="1">
            <a:off x="9756939" y="3131443"/>
            <a:ext cx="523029" cy="771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1FB6F68-FFEF-43E2-8BCB-4DBA94A3F9FD}"/>
              </a:ext>
            </a:extLst>
          </p:cNvPr>
          <p:cNvCxnSpPr>
            <a:cxnSpLocks/>
            <a:stCxn id="67" idx="6"/>
            <a:endCxn id="101" idx="2"/>
          </p:cNvCxnSpPr>
          <p:nvPr/>
        </p:nvCxnSpPr>
        <p:spPr>
          <a:xfrm flipH="1">
            <a:off x="9756939" y="3131443"/>
            <a:ext cx="523029" cy="463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842754B-1206-44F5-B899-16F5A0FEB090}"/>
              </a:ext>
            </a:extLst>
          </p:cNvPr>
          <p:cNvCxnSpPr>
            <a:cxnSpLocks/>
            <a:stCxn id="68" idx="6"/>
            <a:endCxn id="100" idx="2"/>
          </p:cNvCxnSpPr>
          <p:nvPr/>
        </p:nvCxnSpPr>
        <p:spPr>
          <a:xfrm flipH="1">
            <a:off x="9756939" y="2833388"/>
            <a:ext cx="523029" cy="1069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87C9023-8C96-4641-94B6-5B38B8ED7C2D}"/>
              </a:ext>
            </a:extLst>
          </p:cNvPr>
          <p:cNvCxnSpPr>
            <a:cxnSpLocks/>
            <a:stCxn id="68" idx="6"/>
            <a:endCxn id="101" idx="2"/>
          </p:cNvCxnSpPr>
          <p:nvPr/>
        </p:nvCxnSpPr>
        <p:spPr>
          <a:xfrm flipH="1">
            <a:off x="9756939" y="2833388"/>
            <a:ext cx="523029" cy="761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2BBA656-C5C1-4DC0-8BCE-54EED5BDE868}"/>
              </a:ext>
            </a:extLst>
          </p:cNvPr>
          <p:cNvSpPr txBox="1"/>
          <p:nvPr/>
        </p:nvSpPr>
        <p:spPr>
          <a:xfrm rot="5400000">
            <a:off x="10201153" y="3582400"/>
            <a:ext cx="761250" cy="43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000">
                <a:latin typeface="Century" panose="02040604050505020304" pitchFamily="18" charset="0"/>
              </a:rPr>
              <a:t>….</a:t>
            </a:r>
            <a:endParaRPr lang="en-CH" sz="3000">
              <a:latin typeface="Century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B1FB6FC-3AB4-4B79-ACCB-5A804DD258B2}"/>
                  </a:ext>
                </a:extLst>
              </p:cNvPr>
              <p:cNvSpPr txBox="1"/>
              <p:nvPr/>
            </p:nvSpPr>
            <p:spPr>
              <a:xfrm>
                <a:off x="10137559" y="2204107"/>
                <a:ext cx="532059" cy="264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CH" sz="2400" b="1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B1FB6FC-3AB4-4B79-ACCB-5A804DD25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59" y="2204107"/>
                <a:ext cx="532059" cy="264772"/>
              </a:xfrm>
              <a:prstGeom prst="rect">
                <a:avLst/>
              </a:prstGeom>
              <a:blipFill>
                <a:blip r:embed="rId4"/>
                <a:stretch>
                  <a:fillRect t="-4651" r="-25287" b="-604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6EFA19A8-2296-488F-A2C7-0BF8DFAC03FD}"/>
              </a:ext>
            </a:extLst>
          </p:cNvPr>
          <p:cNvGrpSpPr/>
          <p:nvPr/>
        </p:nvGrpSpPr>
        <p:grpSpPr>
          <a:xfrm>
            <a:off x="9506127" y="3471143"/>
            <a:ext cx="250811" cy="552356"/>
            <a:chOff x="4036121" y="3168022"/>
            <a:chExt cx="437322" cy="963106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A2C4076-D250-45D3-82DD-686F0E3A02DD}"/>
                </a:ext>
              </a:extLst>
            </p:cNvPr>
            <p:cNvSpPr/>
            <p:nvPr/>
          </p:nvSpPr>
          <p:spPr>
            <a:xfrm>
              <a:off x="4039231" y="3168022"/>
              <a:ext cx="43421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31C9615-DE50-47BF-B675-8DC330340326}"/>
                </a:ext>
              </a:extLst>
            </p:cNvPr>
            <p:cNvSpPr/>
            <p:nvPr/>
          </p:nvSpPr>
          <p:spPr>
            <a:xfrm>
              <a:off x="4036121" y="3700026"/>
              <a:ext cx="434212" cy="43110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F632EF-B420-449D-8321-D097852BB036}"/>
                  </a:ext>
                </a:extLst>
              </p:cNvPr>
              <p:cNvSpPr txBox="1"/>
              <p:nvPr/>
            </p:nvSpPr>
            <p:spPr>
              <a:xfrm>
                <a:off x="9794884" y="1914691"/>
                <a:ext cx="5281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 b="1" i="0" smtClean="0">
                          <a:latin typeface="Cambria Math" panose="02040503050406030204" pitchFamily="18" charset="0"/>
                        </a:rPr>
                        <m:t>𝐃𝐞𝐜𝐨𝐝𝐞𝐫</m:t>
                      </m:r>
                    </m:oMath>
                  </m:oMathPara>
                </a14:m>
                <a:endParaRPr lang="en-CH" sz="2000" b="1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F632EF-B420-449D-8321-D097852BB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884" y="1914691"/>
                <a:ext cx="528119" cy="400110"/>
              </a:xfrm>
              <a:prstGeom prst="rect">
                <a:avLst/>
              </a:prstGeom>
              <a:blipFill>
                <a:blip r:embed="rId5"/>
                <a:stretch>
                  <a:fillRect l="-1163" r="-12790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58023D-1FEC-44DB-92BB-482AE2DFA11C}"/>
                  </a:ext>
                </a:extLst>
              </p:cNvPr>
              <p:cNvSpPr txBox="1"/>
              <p:nvPr/>
            </p:nvSpPr>
            <p:spPr>
              <a:xfrm>
                <a:off x="9364611" y="2979194"/>
                <a:ext cx="532059" cy="264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400" b="1" i="0" smtClean="0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CH" sz="2400" b="1">
                  <a:latin typeface="Century" panose="020406040505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58023D-1FEC-44DB-92BB-482AE2DFA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611" y="2979194"/>
                <a:ext cx="532059" cy="264772"/>
              </a:xfrm>
              <a:prstGeom prst="rect">
                <a:avLst/>
              </a:prstGeom>
              <a:blipFill>
                <a:blip r:embed="rId7"/>
                <a:stretch>
                  <a:fillRect b="-604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C98226-9B99-452A-AEF8-E76457DF1093}"/>
                  </a:ext>
                </a:extLst>
              </p:cNvPr>
              <p:cNvSpPr/>
              <p:nvPr/>
            </p:nvSpPr>
            <p:spPr>
              <a:xfrm>
                <a:off x="1610222" y="4861088"/>
                <a:ext cx="6718954" cy="876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fr-CH" sz="2000" b="0" i="0" smtClean="0">
                          <a:latin typeface="Cambria Math" panose="02040503050406030204" pitchFamily="18" charset="0"/>
                        </a:rPr>
                        <m:t>oss</m:t>
                      </m:r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fr-CH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</m:d>
                      <m:r>
                        <a:rPr lang="fr-CH" sz="2000" i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brk m:alnAt="7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fr-CH" sz="2000" i="0">
                              <a:latin typeface="Cambria Math" panose="02040503050406030204" pitchFamily="18" charset="0"/>
                            </a:rPr>
                            <m:t>pixels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fr-C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  <m: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 sz="20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CH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fr-CH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  <m:d>
                            <m:dPr>
                              <m:ctrlPr>
                                <a:rPr lang="fr-CH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e>
                      </m:nary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sz="2000" b="0" i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fr-CH" sz="20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fr-CH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fr-CH" sz="2000">
                          <a:latin typeface="Cambria Math" panose="02040503050406030204" pitchFamily="18" charset="0"/>
                        </a:rPr>
                        <m:t> (1−</m:t>
                      </m:r>
                      <m:acc>
                        <m:accPr>
                          <m:chr m:val="̂"/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d>
                        <m:dPr>
                          <m:ctrlPr>
                            <a:rPr lang="fr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fr-CH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AC98226-9B99-452A-AEF8-E76457DF1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222" y="4861088"/>
                <a:ext cx="6718954" cy="8767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710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5034-BA98-422C-BE16-FD1D6417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Latent Space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8A89-DFB0-44E6-96F5-8DE99D97B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1125200" cy="596874"/>
          </a:xfrm>
        </p:spPr>
        <p:txBody>
          <a:bodyPr/>
          <a:lstStyle/>
          <a:p>
            <a:r>
              <a:rPr lang="fr-CH"/>
              <a:t>Changes observed only when using large values of alpha</a:t>
            </a:r>
            <a:endParaRPr lang="en-CH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7ADC47-AD9D-4AF4-825A-05D0C369C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5" y="3274669"/>
            <a:ext cx="7147557" cy="6055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9D76A1-9776-48DF-91AF-784992F11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5" y="3914413"/>
            <a:ext cx="7147557" cy="6055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E186C7-CAB4-4018-B8C6-3BDE67080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5" y="4554157"/>
            <a:ext cx="7147557" cy="6055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B73FBD-A55C-4434-8107-90BEC309C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19" y="3278908"/>
            <a:ext cx="601604" cy="605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13BA6AC7-094E-41FA-932D-B62F32BEE9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4371213"/>
                  </p:ext>
                </p:extLst>
              </p:nvPr>
            </p:nvGraphicFramePr>
            <p:xfrm>
              <a:off x="1188784" y="3004794"/>
              <a:ext cx="7147558" cy="217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9778">
                      <a:extLst>
                        <a:ext uri="{9D8B030D-6E8A-4147-A177-3AD203B41FA5}">
                          <a16:colId xmlns:a16="http://schemas.microsoft.com/office/drawing/2014/main" val="19284984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</a:tblGrid>
                  <a:tr h="2174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CH" sz="100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=5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=6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=7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=8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fr-CH" sz="1000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CH" sz="1000" b="0" i="0"/>
                        </a:p>
                      </a:txBody>
                      <a:tcPr marL="51551" marR="51551" marT="25776" marB="25776"/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13BA6AC7-094E-41FA-932D-B62F32BEE9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4371213"/>
                  </p:ext>
                </p:extLst>
              </p:nvPr>
            </p:nvGraphicFramePr>
            <p:xfrm>
              <a:off x="1188784" y="3004794"/>
              <a:ext cx="7147558" cy="217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9778">
                      <a:extLst>
                        <a:ext uri="{9D8B030D-6E8A-4147-A177-3AD203B41FA5}">
                          <a16:colId xmlns:a16="http://schemas.microsoft.com/office/drawing/2014/main" val="19284984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8078808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78716895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898857393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012683512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117814087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375413841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174597442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1624962016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690405931"/>
                        </a:ext>
                      </a:extLst>
                    </a:gridCol>
                    <a:gridCol w="649778">
                      <a:extLst>
                        <a:ext uri="{9D8B030D-6E8A-4147-A177-3AD203B41FA5}">
                          <a16:colId xmlns:a16="http://schemas.microsoft.com/office/drawing/2014/main" val="2039532875"/>
                        </a:ext>
                      </a:extLst>
                    </a:gridCol>
                  </a:tblGrid>
                  <a:tr h="21740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r="-996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100943" r="-9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199065" r="-797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299065" r="-697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402830" r="-6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498131" r="-498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603774" r="-40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697196" r="-299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797196" r="-199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905660" r="-1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51551" marR="51551" marT="25776" marB="25776">
                        <a:blipFill>
                          <a:blip r:embed="rId6"/>
                          <a:stretch>
                            <a:fillRect l="-9962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6430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0FB715E7-A10F-4F05-A946-7AB3A8D60E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625228"/>
                  </p:ext>
                </p:extLst>
              </p:nvPr>
            </p:nvGraphicFramePr>
            <p:xfrm>
              <a:off x="1188784" y="5381055"/>
              <a:ext cx="4907216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486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4082356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7284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z</m:t>
                                </m:r>
                                <m: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CH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fr-CH" sz="18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fr-CH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  <m: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atent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encoding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image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fr-CH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  <m:r>
                                      <a:rPr kumimoji="0" lang="fr-CH" sz="2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fr-CH" sz="20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CH" sz="1800" i="0" smtClean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atent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encoding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image</m:t>
                                </m:r>
                                <m:r>
                                  <a:rPr lang="fr-CH" sz="1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CH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fr-CH" sz="18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H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0FB715E7-A10F-4F05-A946-7AB3A8D60E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625228"/>
                  </p:ext>
                </p:extLst>
              </p:nvPr>
            </p:nvGraphicFramePr>
            <p:xfrm>
              <a:off x="1188784" y="5381055"/>
              <a:ext cx="4907216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4860">
                      <a:extLst>
                        <a:ext uri="{9D8B030D-6E8A-4147-A177-3AD203B41FA5}">
                          <a16:colId xmlns:a16="http://schemas.microsoft.com/office/drawing/2014/main" val="874563678"/>
                        </a:ext>
                      </a:extLst>
                    </a:gridCol>
                    <a:gridCol w="4082356">
                      <a:extLst>
                        <a:ext uri="{9D8B030D-6E8A-4147-A177-3AD203B41FA5}">
                          <a16:colId xmlns:a16="http://schemas.microsoft.com/office/drawing/2014/main" val="368843153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7"/>
                          <a:stretch>
                            <a:fillRect r="-496296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7"/>
                          <a:stretch>
                            <a:fillRect l="-20149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823214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7"/>
                          <a:stretch>
                            <a:fillRect t="-98485" r="-496296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7"/>
                          <a:stretch>
                            <a:fillRect l="-20149" t="-98485" b="-10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76687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7"/>
                          <a:stretch>
                            <a:fillRect t="-201538" r="-496296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7"/>
                          <a:stretch>
                            <a:fillRect l="-20149" t="-201538" b="-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170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22274AA7-DE0F-4A73-855B-523C25866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19" y="3914413"/>
            <a:ext cx="601604" cy="6055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CB0EC1-4793-4C2E-B0E4-5C7091122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19" y="4554157"/>
            <a:ext cx="601604" cy="605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E34250-0944-4371-B1D0-E26576E29F6D}"/>
                  </a:ext>
                </a:extLst>
              </p:cNvPr>
              <p:cNvSpPr txBox="1"/>
              <p:nvPr/>
            </p:nvSpPr>
            <p:spPr>
              <a:xfrm>
                <a:off x="8875771" y="2905337"/>
                <a:ext cx="472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9E34250-0944-4371-B1D0-E26576E29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771" y="2905337"/>
                <a:ext cx="47282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641B1A-5178-4CA7-BF96-2F44A89A39AD}"/>
                  </a:ext>
                </a:extLst>
              </p:cNvPr>
              <p:cNvSpPr txBox="1"/>
              <p:nvPr/>
            </p:nvSpPr>
            <p:spPr>
              <a:xfrm>
                <a:off x="1260027" y="2601228"/>
                <a:ext cx="472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641B1A-5178-4CA7-BF96-2F44A89A3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27" y="2601228"/>
                <a:ext cx="472822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84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CA2B-83F1-40E6-803C-63A2592D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Summary and Limitations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E9F6-A79D-4BF0-B8D6-0DA45826B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/>
          <a:lstStyle/>
          <a:p>
            <a:r>
              <a:rPr lang="fr-CH"/>
              <a:t>Use of latent variables is an upgrade for long term future frame prediction.</a:t>
            </a:r>
          </a:p>
          <a:p>
            <a:r>
              <a:rPr lang="fr-CH"/>
              <a:t>Conditioning on the latent space z forces reconstructions to be consistent with the training set.</a:t>
            </a:r>
          </a:p>
          <a:p>
            <a:r>
              <a:rPr lang="fr-CH"/>
              <a:t>Conditioning on the latent space z affects the colors (moving shapes). Will pose a problem for non-synthetic datasets.</a:t>
            </a:r>
          </a:p>
          <a:p>
            <a:r>
              <a:rPr lang="fr-CH"/>
              <a:t>Still cannot handle out of domain inputs.</a:t>
            </a:r>
          </a:p>
          <a:p>
            <a:r>
              <a:rPr lang="fr-CH"/>
              <a:t>Quite difficult to understand the individual role (if there are any) the LSTM and the latent-space has on reconstructions.</a:t>
            </a:r>
          </a:p>
        </p:txBody>
      </p:sp>
    </p:spTree>
    <p:extLst>
      <p:ext uri="{BB962C8B-B14F-4D97-AF65-F5344CB8AC3E}">
        <p14:creationId xmlns:p14="http://schemas.microsoft.com/office/powerpoint/2010/main" val="21398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575C-19E3-4196-AD86-46559083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u="sng"/>
              <a:t>Extensions</a:t>
            </a:r>
            <a:endParaRPr lang="en-CH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1790A-273B-4A85-974F-553F205A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2603222"/>
          </a:xfrm>
        </p:spPr>
        <p:txBody>
          <a:bodyPr>
            <a:normAutofit/>
          </a:bodyPr>
          <a:lstStyle/>
          <a:p>
            <a:r>
              <a:rPr lang="fr-CH"/>
              <a:t>Need to model the background separately. Cannot process entire image.</a:t>
            </a:r>
          </a:p>
          <a:p>
            <a:r>
              <a:rPr lang="fr-CH"/>
              <a:t>Segmentation / Detection framework to isolate moving objects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B9D6A-AE70-49F3-ABAF-0E3C63F61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389910"/>
            <a:ext cx="8618862" cy="2603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2BC7D1-99D7-49E0-8D2E-47BB89957C8D}"/>
              </a:ext>
            </a:extLst>
          </p:cNvPr>
          <p:cNvSpPr txBox="1"/>
          <p:nvPr/>
        </p:nvSpPr>
        <p:spPr>
          <a:xfrm>
            <a:off x="1066800" y="5993132"/>
            <a:ext cx="398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UCF 101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5469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C1DF-FE26-4F50-A997-CA8007A0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DE39D-4EC4-4604-9D66-AC414455D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96087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/>
              <a:t>D. P. Kingma and M. Welling, “</a:t>
            </a:r>
            <a:r>
              <a:rPr lang="en-US" sz="1500" u="sng"/>
              <a:t>Auto-encoding variational bayes</a:t>
            </a:r>
            <a:r>
              <a:rPr lang="en-US" sz="1500"/>
              <a:t>,” International Conference on Learning Representations, 2013.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S. Hochreiter and J. Schmidhuber, “</a:t>
            </a:r>
            <a:r>
              <a:rPr lang="en-US" sz="1500" u="sng"/>
              <a:t>Long short-term memory</a:t>
            </a:r>
            <a:r>
              <a:rPr lang="en-US" sz="1500"/>
              <a:t>,” Neural computation, </a:t>
            </a:r>
            <a:r>
              <a:rPr lang="en-CH" sz="1500"/>
              <a:t>1997.</a:t>
            </a:r>
            <a:r>
              <a:rPr lang="fr-CH" sz="150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P. J. Werbos, “</a:t>
            </a:r>
            <a:r>
              <a:rPr lang="en-US" sz="1500" u="sng"/>
              <a:t>Backpropagation through time: what it does and how to do it</a:t>
            </a:r>
            <a:r>
              <a:rPr lang="en-US" sz="1500"/>
              <a:t>.” Proceedings of the IEEE, 1990. 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1500"/>
              <a:t>N. Srivastava, E. Mansimov, and R. Salakhutdinov, “</a:t>
            </a:r>
            <a:r>
              <a:rPr lang="fr-CH" sz="1500" u="sng"/>
              <a:t>Unsupervised learning </a:t>
            </a:r>
            <a:r>
              <a:rPr lang="en-US" sz="1500" u="sng"/>
              <a:t>of video representations using lstms</a:t>
            </a:r>
            <a:r>
              <a:rPr lang="en-US" sz="1500"/>
              <a:t>,” International Conference on Machine </a:t>
            </a:r>
            <a:r>
              <a:rPr lang="fr-CH" sz="1500"/>
              <a:t>Learning, 2015.</a:t>
            </a:r>
            <a:endParaRPr lang="en-US" sz="1500"/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J. Chung, K. Kastner, L. Dinh, K. Goel, and Y. B. Aaron Courville and, “</a:t>
            </a:r>
            <a:r>
              <a:rPr lang="en-US" sz="1500" u="sng"/>
              <a:t>A </a:t>
            </a:r>
            <a:r>
              <a:rPr lang="fr-CH" sz="1500" u="sng"/>
              <a:t>recurrent latent variable model for sequential data</a:t>
            </a:r>
            <a:r>
              <a:rPr lang="fr-CH" sz="1500"/>
              <a:t>,” Neural Information Processing Systems, 2015.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J. Bayer and C. Osendorfer, “</a:t>
            </a:r>
            <a:r>
              <a:rPr lang="en-US" sz="1500" u="sng"/>
              <a:t>Learning stochastic recurrent networks</a:t>
            </a:r>
            <a:r>
              <a:rPr lang="en-US" sz="1500"/>
              <a:t>,” Neural </a:t>
            </a:r>
            <a:r>
              <a:rPr lang="fr-CH" sz="1500"/>
              <a:t>Information Processing Systems, 2016. 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1500"/>
              <a:t>M. Fraccaro, S. K. Sonderbyz, U. Paquet, and O. Winther, “</a:t>
            </a:r>
            <a:r>
              <a:rPr lang="fr-CH" sz="1500" u="sng"/>
              <a:t>Sequential neural </a:t>
            </a:r>
            <a:r>
              <a:rPr lang="en-US" sz="1500" u="sng"/>
              <a:t>models with stochastic layers</a:t>
            </a:r>
            <a:r>
              <a:rPr lang="en-US" sz="1500"/>
              <a:t>,” Neural Information Processing Systems, 2016.</a:t>
            </a:r>
            <a:endParaRPr lang="fr-CH" sz="1500"/>
          </a:p>
          <a:p>
            <a:pPr marL="514350" indent="-514350">
              <a:buFont typeface="+mj-lt"/>
              <a:buAutoNum type="arabicPeriod"/>
            </a:pPr>
            <a:r>
              <a:rPr lang="fr-CH" sz="1500"/>
              <a:t>A. Goyal, A. Sordoni, M. Côté, N. R. Ke and Y. Bengio and, </a:t>
            </a:r>
            <a:r>
              <a:rPr lang="en-US" sz="1500"/>
              <a:t>“</a:t>
            </a:r>
            <a:r>
              <a:rPr lang="en-US" sz="1500" u="sng"/>
              <a:t>Z-Forcing: Training Stochastic Recurrent Networks</a:t>
            </a:r>
            <a:r>
              <a:rPr lang="fr-CH" sz="1500"/>
              <a:t>” Neural Information Processing Systems, 2017. </a:t>
            </a:r>
          </a:p>
        </p:txBody>
      </p:sp>
    </p:spTree>
    <p:extLst>
      <p:ext uri="{BB962C8B-B14F-4D97-AF65-F5344CB8AC3E}">
        <p14:creationId xmlns:p14="http://schemas.microsoft.com/office/powerpoint/2010/main" val="1235951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3A940-D134-4FAB-877B-3CC40560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1"/>
            <a:ext cx="6882701" cy="2364908"/>
          </a:xfrm>
        </p:spPr>
        <p:txBody>
          <a:bodyPr/>
          <a:lstStyle/>
          <a:p>
            <a:r>
              <a:rPr lang="fr-CH"/>
              <a:t>Incorporates a probabilistic framework</a:t>
            </a:r>
          </a:p>
          <a:p>
            <a:r>
              <a:rPr lang="fr-CH"/>
              <a:t>Assumes z follows a distribution (typically gaussian).</a:t>
            </a:r>
          </a:p>
          <a:p>
            <a:r>
              <a:rPr lang="fr-CH"/>
              <a:t>q(z|x) generates the parameters of the gaussian distribution.</a:t>
            </a:r>
          </a:p>
          <a:p>
            <a:r>
              <a:rPr lang="fr-CH"/>
              <a:t>p(x|z) decodes the sampled gaussian distribution.</a:t>
            </a:r>
          </a:p>
          <a:p>
            <a:endParaRPr lang="fr-CH"/>
          </a:p>
          <a:p>
            <a:r>
              <a:rPr lang="fr-CH"/>
              <a:t>Generative process can be written as follows: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endParaRPr lang="en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E8D804-CF37-48F7-822F-B4C2BFD4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7162800" cy="1371600"/>
          </a:xfrm>
        </p:spPr>
        <p:txBody>
          <a:bodyPr/>
          <a:lstStyle/>
          <a:p>
            <a:r>
              <a:rPr lang="fr-CH" u="sng"/>
              <a:t>Variational Autoencoder</a:t>
            </a:r>
            <a:endParaRPr lang="en-CH" u="sn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CF5FAA7-F2E9-499D-8A03-8147111053FA}"/>
                  </a:ext>
                </a:extLst>
              </p:cNvPr>
              <p:cNvSpPr/>
              <p:nvPr/>
            </p:nvSpPr>
            <p:spPr>
              <a:xfrm>
                <a:off x="1912247" y="4469006"/>
                <a:ext cx="2595903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fr-CH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fr-CH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fr-CH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CF5FAA7-F2E9-499D-8A03-814711105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247" y="4469006"/>
                <a:ext cx="2595903" cy="8097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57AD5175-4F7E-4E72-8C14-FD9BB91E9676}"/>
              </a:ext>
            </a:extLst>
          </p:cNvPr>
          <p:cNvGrpSpPr/>
          <p:nvPr/>
        </p:nvGrpSpPr>
        <p:grpSpPr>
          <a:xfrm>
            <a:off x="8374273" y="1685269"/>
            <a:ext cx="3493136" cy="3453838"/>
            <a:chOff x="8374273" y="1685269"/>
            <a:chExt cx="3493136" cy="34538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B3EB15-4C15-4A85-BB1A-1E54B4B5A269}"/>
                </a:ext>
              </a:extLst>
            </p:cNvPr>
            <p:cNvSpPr/>
            <p:nvPr/>
          </p:nvSpPr>
          <p:spPr>
            <a:xfrm>
              <a:off x="8472653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78DC50-B7B1-45A2-B38D-327BF384F082}"/>
                    </a:ext>
                  </a:extLst>
                </p:cNvPr>
                <p:cNvSpPr txBox="1"/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78DC50-B7B1-45A2-B38D-327BF384F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AFD8B5-49E7-49D2-8EB1-E41905D549E7}"/>
                </a:ext>
              </a:extLst>
            </p:cNvPr>
            <p:cNvSpPr/>
            <p:nvPr/>
          </p:nvSpPr>
          <p:spPr>
            <a:xfrm>
              <a:off x="8518142" y="2765360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C80DD7-E17E-4EFB-A94F-73BB9A28A435}"/>
                </a:ext>
              </a:extLst>
            </p:cNvPr>
            <p:cNvSpPr/>
            <p:nvPr/>
          </p:nvSpPr>
          <p:spPr>
            <a:xfrm>
              <a:off x="8518142" y="3061208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32CC6A-F665-4CD6-A458-1052E14B7104}"/>
                </a:ext>
              </a:extLst>
            </p:cNvPr>
            <p:cNvSpPr/>
            <p:nvPr/>
          </p:nvSpPr>
          <p:spPr>
            <a:xfrm>
              <a:off x="8518142" y="4312344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1E7D93-81FB-474E-8427-57986CD768F1}"/>
                </a:ext>
              </a:extLst>
            </p:cNvPr>
            <p:cNvSpPr/>
            <p:nvPr/>
          </p:nvSpPr>
          <p:spPr>
            <a:xfrm>
              <a:off x="8518142" y="4608192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1F8AC5-B52C-4F8B-9DA9-AD1D0CFC16F7}"/>
                </a:ext>
              </a:extLst>
            </p:cNvPr>
            <p:cNvSpPr/>
            <p:nvPr/>
          </p:nvSpPr>
          <p:spPr>
            <a:xfrm>
              <a:off x="9275342" y="2924494"/>
              <a:ext cx="351226" cy="7194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942FA7-8162-4F74-91C1-1321505CF799}"/>
                </a:ext>
              </a:extLst>
            </p:cNvPr>
            <p:cNvSpPr/>
            <p:nvPr/>
          </p:nvSpPr>
          <p:spPr>
            <a:xfrm>
              <a:off x="9327735" y="3005634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45C60B-6956-416F-9A02-8BAB102ABFAD}"/>
                </a:ext>
              </a:extLst>
            </p:cNvPr>
            <p:cNvSpPr/>
            <p:nvPr/>
          </p:nvSpPr>
          <p:spPr>
            <a:xfrm>
              <a:off x="9327735" y="3311913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7101F2-BDDC-49D9-97F1-0E14CC27B639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>
              <a:off x="8763554" y="2888066"/>
              <a:ext cx="564181" cy="240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A7A4C0-6687-43C9-9BF0-829F17215F2D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8763554" y="3128341"/>
              <a:ext cx="564181" cy="555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6FA137F-BD41-4E18-8D2D-76EBD9F074FD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8763554" y="2888066"/>
              <a:ext cx="564181" cy="546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9A7CD1-E7B0-4338-9822-60C7DD170C51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>
              <a:off x="8763554" y="3183914"/>
              <a:ext cx="564181" cy="250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8C3AD3-04F7-4171-815E-F5A28B781249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 flipV="1">
              <a:off x="8763554" y="3128341"/>
              <a:ext cx="564181" cy="1306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C67D77D-DA78-42CA-8620-8DFD2DCFE164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 flipV="1">
              <a:off x="8763554" y="3434619"/>
              <a:ext cx="564181" cy="1000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3C5136-46EF-489A-9655-74D9B76AFDAB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8763554" y="3128341"/>
              <a:ext cx="564181" cy="1602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B860B0-9763-42E0-83EB-AA1415B7B55F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8763554" y="3434619"/>
              <a:ext cx="564181" cy="1296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1A1336-39DB-4C08-AA68-8D3FE7FDB985}"/>
                </a:ext>
              </a:extLst>
            </p:cNvPr>
            <p:cNvSpPr/>
            <p:nvPr/>
          </p:nvSpPr>
          <p:spPr>
            <a:xfrm rot="10800000">
              <a:off x="11344406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AFE2AB7-1F1A-42B2-958A-7E861597440D}"/>
                </a:ext>
              </a:extLst>
            </p:cNvPr>
            <p:cNvSpPr/>
            <p:nvPr/>
          </p:nvSpPr>
          <p:spPr>
            <a:xfrm rot="10800000">
              <a:off x="11392340" y="4608654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8875207-FF79-444D-9E23-B69AC492CE14}"/>
                </a:ext>
              </a:extLst>
            </p:cNvPr>
            <p:cNvSpPr/>
            <p:nvPr/>
          </p:nvSpPr>
          <p:spPr>
            <a:xfrm rot="10800000">
              <a:off x="11392340" y="4312806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97680D8-1C42-4FE8-A36E-3160CF8CB440}"/>
                </a:ext>
              </a:extLst>
            </p:cNvPr>
            <p:cNvSpPr/>
            <p:nvPr/>
          </p:nvSpPr>
          <p:spPr>
            <a:xfrm rot="10800000">
              <a:off x="11392340" y="3059583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ACBC63-F0BB-4E9D-B285-9B8B5479AC84}"/>
                </a:ext>
              </a:extLst>
            </p:cNvPr>
            <p:cNvSpPr/>
            <p:nvPr/>
          </p:nvSpPr>
          <p:spPr>
            <a:xfrm rot="10800000">
              <a:off x="11392340" y="2763735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6F56D5-95A1-4FC2-8D03-0DBE1476C89F}"/>
                </a:ext>
              </a:extLst>
            </p:cNvPr>
            <p:cNvGrpSpPr/>
            <p:nvPr/>
          </p:nvGrpSpPr>
          <p:grpSpPr>
            <a:xfrm rot="10800000">
              <a:off x="10092379" y="3435768"/>
              <a:ext cx="351226" cy="719424"/>
              <a:chOff x="3130135" y="3090516"/>
              <a:chExt cx="616978" cy="126377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92DE98D-E391-4835-9D51-E52B627D3FDF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D317E72-95D5-405F-9B0B-A7D8177753A4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08745D7-C654-44E7-829E-F842C6E3ED5E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BD65EE6-2F47-4C23-B13E-7EA215B69B25}"/>
                </a:ext>
              </a:extLst>
            </p:cNvPr>
            <p:cNvCxnSpPr>
              <a:cxnSpLocks/>
              <a:stCxn id="47" idx="6"/>
              <a:endCxn id="61" idx="2"/>
            </p:cNvCxnSpPr>
            <p:nvPr/>
          </p:nvCxnSpPr>
          <p:spPr>
            <a:xfrm flipH="1" flipV="1">
              <a:off x="10391212" y="3951345"/>
              <a:ext cx="1001128" cy="780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F78144B-DEB9-4243-80B9-32CF2BE7C6F3}"/>
                </a:ext>
              </a:extLst>
            </p:cNvPr>
            <p:cNvCxnSpPr>
              <a:cxnSpLocks/>
              <a:stCxn id="48" idx="6"/>
              <a:endCxn id="61" idx="2"/>
            </p:cNvCxnSpPr>
            <p:nvPr/>
          </p:nvCxnSpPr>
          <p:spPr>
            <a:xfrm flipH="1" flipV="1">
              <a:off x="10391212" y="3951345"/>
              <a:ext cx="1001128" cy="484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D3F08C8-B5D4-4F5D-B359-01AFA4766E23}"/>
                </a:ext>
              </a:extLst>
            </p:cNvPr>
            <p:cNvCxnSpPr>
              <a:cxnSpLocks/>
              <a:stCxn id="47" idx="6"/>
              <a:endCxn id="62" idx="2"/>
            </p:cNvCxnSpPr>
            <p:nvPr/>
          </p:nvCxnSpPr>
          <p:spPr>
            <a:xfrm flipH="1" flipV="1">
              <a:off x="10391212" y="3645066"/>
              <a:ext cx="1001128" cy="1086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BC04C17-269A-4445-BAF0-D020E4130A56}"/>
                </a:ext>
              </a:extLst>
            </p:cNvPr>
            <p:cNvCxnSpPr>
              <a:cxnSpLocks/>
              <a:stCxn id="48" idx="6"/>
              <a:endCxn id="62" idx="2"/>
            </p:cNvCxnSpPr>
            <p:nvPr/>
          </p:nvCxnSpPr>
          <p:spPr>
            <a:xfrm flipH="1" flipV="1">
              <a:off x="10391212" y="3645066"/>
              <a:ext cx="1001128" cy="790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D4AD3B8-4908-4A11-9957-770BD3BCCEA4}"/>
                </a:ext>
              </a:extLst>
            </p:cNvPr>
            <p:cNvCxnSpPr>
              <a:cxnSpLocks/>
              <a:stCxn id="49" idx="6"/>
              <a:endCxn id="61" idx="2"/>
            </p:cNvCxnSpPr>
            <p:nvPr/>
          </p:nvCxnSpPr>
          <p:spPr>
            <a:xfrm flipH="1">
              <a:off x="10391212" y="3182289"/>
              <a:ext cx="1001128" cy="76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22BF17-9557-4593-A7F6-60F2E2CF697A}"/>
                </a:ext>
              </a:extLst>
            </p:cNvPr>
            <p:cNvSpPr txBox="1"/>
            <p:nvPr/>
          </p:nvSpPr>
          <p:spPr>
            <a:xfrm rot="5400000">
              <a:off x="11169948" y="3579004"/>
              <a:ext cx="8409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40270D6-4415-4607-8BB2-8ED315755944}"/>
                </a:ext>
              </a:extLst>
            </p:cNvPr>
            <p:cNvGrpSpPr/>
            <p:nvPr/>
          </p:nvGrpSpPr>
          <p:grpSpPr>
            <a:xfrm>
              <a:off x="9273570" y="3957902"/>
              <a:ext cx="351226" cy="719424"/>
              <a:chOff x="3130135" y="3090516"/>
              <a:chExt cx="616978" cy="126377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22C570A-F70C-4D5D-BD3B-3525A6C6B22A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BA88E47-FC1D-4F06-A401-7F08DA1A5389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6F99B03-E2F9-474A-B149-035A14E75710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E3A9DE-7870-41ED-97BE-5093805110C6}"/>
                </a:ext>
              </a:extLst>
            </p:cNvPr>
            <p:cNvCxnSpPr>
              <a:cxnSpLocks/>
              <a:stCxn id="8" idx="6"/>
              <a:endCxn id="44" idx="2"/>
            </p:cNvCxnSpPr>
            <p:nvPr/>
          </p:nvCxnSpPr>
          <p:spPr>
            <a:xfrm>
              <a:off x="8763554" y="2888066"/>
              <a:ext cx="562409" cy="1273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BADF196-3B26-4636-8986-00A8EC3BF1BD}"/>
                </a:ext>
              </a:extLst>
            </p:cNvPr>
            <p:cNvCxnSpPr>
              <a:cxnSpLocks/>
              <a:stCxn id="8" idx="6"/>
              <a:endCxn id="45" idx="2"/>
            </p:cNvCxnSpPr>
            <p:nvPr/>
          </p:nvCxnSpPr>
          <p:spPr>
            <a:xfrm>
              <a:off x="8763554" y="2888066"/>
              <a:ext cx="562409" cy="1579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07EFBF-AE6A-4CAA-B32F-D492F797D8C2}"/>
                </a:ext>
              </a:extLst>
            </p:cNvPr>
            <p:cNvCxnSpPr>
              <a:cxnSpLocks/>
              <a:stCxn id="9" idx="6"/>
              <a:endCxn id="45" idx="2"/>
            </p:cNvCxnSpPr>
            <p:nvPr/>
          </p:nvCxnSpPr>
          <p:spPr>
            <a:xfrm>
              <a:off x="8763554" y="3183914"/>
              <a:ext cx="562409" cy="1284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6910C7E-06F2-4FE4-A8E9-1E031B971E67}"/>
                </a:ext>
              </a:extLst>
            </p:cNvPr>
            <p:cNvCxnSpPr>
              <a:cxnSpLocks/>
              <a:stCxn id="9" idx="6"/>
              <a:endCxn id="44" idx="2"/>
            </p:cNvCxnSpPr>
            <p:nvPr/>
          </p:nvCxnSpPr>
          <p:spPr>
            <a:xfrm>
              <a:off x="8763554" y="3183914"/>
              <a:ext cx="562409" cy="97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A7B8F5E-9CE5-4AD9-89E1-E7020E881F49}"/>
                </a:ext>
              </a:extLst>
            </p:cNvPr>
            <p:cNvCxnSpPr>
              <a:cxnSpLocks/>
              <a:stCxn id="10" idx="6"/>
              <a:endCxn id="44" idx="2"/>
            </p:cNvCxnSpPr>
            <p:nvPr/>
          </p:nvCxnSpPr>
          <p:spPr>
            <a:xfrm flipV="1">
              <a:off x="8763554" y="4161749"/>
              <a:ext cx="562409" cy="273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3150BA-1916-4E5A-9B94-91C6E09D3900}"/>
                </a:ext>
              </a:extLst>
            </p:cNvPr>
            <p:cNvCxnSpPr>
              <a:cxnSpLocks/>
              <a:stCxn id="10" idx="6"/>
              <a:endCxn id="45" idx="2"/>
            </p:cNvCxnSpPr>
            <p:nvPr/>
          </p:nvCxnSpPr>
          <p:spPr>
            <a:xfrm>
              <a:off x="8763554" y="4435050"/>
              <a:ext cx="562409" cy="32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40CB6EE-A91D-4E2F-BB0F-848CFF72BBAE}"/>
                </a:ext>
              </a:extLst>
            </p:cNvPr>
            <p:cNvCxnSpPr>
              <a:cxnSpLocks/>
              <a:stCxn id="11" idx="6"/>
              <a:endCxn id="44" idx="2"/>
            </p:cNvCxnSpPr>
            <p:nvPr/>
          </p:nvCxnSpPr>
          <p:spPr>
            <a:xfrm flipV="1">
              <a:off x="8763554" y="4161749"/>
              <a:ext cx="562409" cy="569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F355EE-00F6-4AEA-BB1F-57754D9E469E}"/>
                </a:ext>
              </a:extLst>
            </p:cNvPr>
            <p:cNvCxnSpPr>
              <a:cxnSpLocks/>
              <a:stCxn id="11" idx="6"/>
              <a:endCxn id="45" idx="2"/>
            </p:cNvCxnSpPr>
            <p:nvPr/>
          </p:nvCxnSpPr>
          <p:spPr>
            <a:xfrm flipV="1">
              <a:off x="8763554" y="4468028"/>
              <a:ext cx="562409" cy="26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E94473D-712C-4E43-9E51-918E0B45F1BC}"/>
                    </a:ext>
                  </a:extLst>
                </p:cNvPr>
                <p:cNvSpPr txBox="1"/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E94473D-712C-4E43-9E51-918E0B45F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4DCF3F2-E602-4CD9-98C5-ED4FD320C18C}"/>
                    </a:ext>
                  </a:extLst>
                </p:cNvPr>
                <p:cNvSpPr txBox="1"/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4DCF3F2-E602-4CD9-98C5-ED4FD320C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A3366EA-7C64-49EF-A5C4-F58A0B31F87B}"/>
                    </a:ext>
                  </a:extLst>
                </p:cNvPr>
                <p:cNvSpPr txBox="1"/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A3366EA-7C64-49EF-A5C4-F58A0B31F8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4615" r="-2674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394C6C-31E5-4681-AC7A-7DE4E72FCC57}"/>
                </a:ext>
              </a:extLst>
            </p:cNvPr>
            <p:cNvSpPr txBox="1"/>
            <p:nvPr/>
          </p:nvSpPr>
          <p:spPr>
            <a:xfrm rot="5400000">
              <a:off x="8387815" y="3468681"/>
              <a:ext cx="690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F176B0-B776-45CA-845C-BD277BA3E9CF}"/>
                </a:ext>
              </a:extLst>
            </p:cNvPr>
            <p:cNvSpPr/>
            <p:nvPr/>
          </p:nvSpPr>
          <p:spPr>
            <a:xfrm>
              <a:off x="8374273" y="2384355"/>
              <a:ext cx="1375152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2296B3-F353-499F-B00A-618648E95A1C}"/>
                </a:ext>
              </a:extLst>
            </p:cNvPr>
            <p:cNvSpPr/>
            <p:nvPr/>
          </p:nvSpPr>
          <p:spPr>
            <a:xfrm>
              <a:off x="9888494" y="2384355"/>
              <a:ext cx="1907265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71565EA-1CFE-481D-A682-8682B4D4C2F8}"/>
                    </a:ext>
                  </a:extLst>
                </p:cNvPr>
                <p:cNvSpPr txBox="1"/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71565EA-1CFE-481D-A682-8682B4D4C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149" r="-72414" b="-1846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4DB9982-5B97-480C-B1DC-D4237A8B93DD}"/>
                    </a:ext>
                  </a:extLst>
                </p:cNvPr>
                <p:cNvSpPr txBox="1"/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4DB9982-5B97-480C-B1DC-D4237A8B93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149" r="-73563" b="-1818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9899CE8-A465-489A-91AA-3AD703269637}"/>
                    </a:ext>
                  </a:extLst>
                </p:cNvPr>
                <p:cNvSpPr txBox="1"/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fr-CH" sz="1600" b="1" i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CH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16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9899CE8-A465-489A-91AA-3AD703269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blipFill>
                  <a:blip r:embed="rId10"/>
                  <a:stretch>
                    <a:fillRect b="-7216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6B08EF-AFC4-4760-AC1B-9B5FC1850444}"/>
                    </a:ext>
                  </a:extLst>
                </p:cNvPr>
                <p:cNvSpPr txBox="1"/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𝐄𝐧𝐜𝐨𝐝𝐞𝐫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E6B08EF-AFC4-4760-AC1B-9B5FC1850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blipFill>
                  <a:blip r:embed="rId11"/>
                  <a:stretch>
                    <a:fillRect l="-1163" r="-12558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54F1DE2-59C7-4847-9A88-60929DDF7C04}"/>
                    </a:ext>
                  </a:extLst>
                </p:cNvPr>
                <p:cNvSpPr txBox="1"/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𝐃𝐞𝐜𝐨𝐝𝐞𝐫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54F1DE2-59C7-4847-9A88-60929DDF7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blipFill>
                  <a:blip r:embed="rId12"/>
                  <a:stretch>
                    <a:fillRect l="-1163" r="-12790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B645429-F19C-4DED-B101-B61B60131693}"/>
                </a:ext>
              </a:extLst>
            </p:cNvPr>
            <p:cNvCxnSpPr>
              <a:cxnSpLocks/>
              <a:stCxn id="50" idx="6"/>
              <a:endCxn id="62" idx="2"/>
            </p:cNvCxnSpPr>
            <p:nvPr/>
          </p:nvCxnSpPr>
          <p:spPr>
            <a:xfrm flipH="1">
              <a:off x="10391212" y="2886441"/>
              <a:ext cx="1001128" cy="7586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7F5D7-7A26-4E57-86E6-CB35B1C15CF7}"/>
                </a:ext>
              </a:extLst>
            </p:cNvPr>
            <p:cNvCxnSpPr>
              <a:cxnSpLocks/>
              <a:stCxn id="50" idx="6"/>
              <a:endCxn id="61" idx="2"/>
            </p:cNvCxnSpPr>
            <p:nvPr/>
          </p:nvCxnSpPr>
          <p:spPr>
            <a:xfrm flipH="1">
              <a:off x="10391212" y="2886441"/>
              <a:ext cx="1001128" cy="10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659643-4E92-4C95-8B0F-EBE0A0982731}"/>
                </a:ext>
              </a:extLst>
            </p:cNvPr>
            <p:cNvCxnSpPr>
              <a:cxnSpLocks/>
              <a:stCxn id="49" idx="6"/>
              <a:endCxn id="62" idx="2"/>
            </p:cNvCxnSpPr>
            <p:nvPr/>
          </p:nvCxnSpPr>
          <p:spPr>
            <a:xfrm flipH="1">
              <a:off x="10391212" y="3182289"/>
              <a:ext cx="1001128" cy="4627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578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3A940-D134-4FAB-877B-3CC40560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882701" cy="4617276"/>
          </a:xfrm>
        </p:spPr>
        <p:txBody>
          <a:bodyPr>
            <a:normAutofit/>
          </a:bodyPr>
          <a:lstStyle/>
          <a:p>
            <a:r>
              <a:rPr lang="fr-CH"/>
              <a:t>Incorporates a probabilistic framework</a:t>
            </a:r>
          </a:p>
          <a:p>
            <a:r>
              <a:rPr lang="fr-CH"/>
              <a:t>Assumes z follows a distribution (typically gaussian).</a:t>
            </a:r>
          </a:p>
          <a:p>
            <a:r>
              <a:rPr lang="fr-CH"/>
              <a:t>q(z|x) generates the parameters of the gaussian distribution.</a:t>
            </a:r>
          </a:p>
          <a:p>
            <a:r>
              <a:rPr lang="fr-CH"/>
              <a:t>p(x|z) decodes the sampled gaussian distribution.</a:t>
            </a:r>
          </a:p>
          <a:p>
            <a:endParaRPr lang="fr-CH"/>
          </a:p>
          <a:p>
            <a:r>
              <a:rPr lang="fr-CH"/>
              <a:t>Generative process can be written as follows:</a:t>
            </a:r>
          </a:p>
          <a:p>
            <a:endParaRPr lang="fr-CH"/>
          </a:p>
          <a:p>
            <a:endParaRPr lang="fr-CH"/>
          </a:p>
          <a:p>
            <a:endParaRPr lang="fr-CH"/>
          </a:p>
          <a:p>
            <a:r>
              <a:rPr lang="fr-CH"/>
              <a:t>Maximum Likelihood Estimate becomes impractical due to the integral over z</a:t>
            </a:r>
            <a:endParaRPr lang="en-CH"/>
          </a:p>
          <a:p>
            <a:endParaRPr lang="en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E8D804-CF37-48F7-822F-B4C2BFD4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fr-CH" u="sng"/>
              <a:t>Variational Autoencoder</a:t>
            </a:r>
            <a:endParaRPr lang="en-CH" u="sng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F379D63-B49D-4262-B87E-55C84D7725BD}"/>
              </a:ext>
            </a:extLst>
          </p:cNvPr>
          <p:cNvGrpSpPr/>
          <p:nvPr/>
        </p:nvGrpSpPr>
        <p:grpSpPr>
          <a:xfrm>
            <a:off x="8374273" y="1685269"/>
            <a:ext cx="3493136" cy="3453838"/>
            <a:chOff x="8374273" y="1685269"/>
            <a:chExt cx="3493136" cy="3453838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15A1736-DD14-407E-B73C-5A89CD99C559}"/>
                </a:ext>
              </a:extLst>
            </p:cNvPr>
            <p:cNvSpPr/>
            <p:nvPr/>
          </p:nvSpPr>
          <p:spPr>
            <a:xfrm>
              <a:off x="8472653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1FFDA2B0-0DD5-4F10-91D6-CA949991EA69}"/>
                    </a:ext>
                  </a:extLst>
                </p:cNvPr>
                <p:cNvSpPr txBox="1"/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1FFDA2B0-0DD5-4F10-91D6-CA949991E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14DCC85-BF78-4B52-AC31-33C18EFCEA79}"/>
                </a:ext>
              </a:extLst>
            </p:cNvPr>
            <p:cNvSpPr/>
            <p:nvPr/>
          </p:nvSpPr>
          <p:spPr>
            <a:xfrm>
              <a:off x="8518142" y="2765360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89EDDC9-E5CA-43D7-B05A-702D02A88783}"/>
                </a:ext>
              </a:extLst>
            </p:cNvPr>
            <p:cNvSpPr/>
            <p:nvPr/>
          </p:nvSpPr>
          <p:spPr>
            <a:xfrm>
              <a:off x="8518142" y="3061208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01F5F67-75FC-4745-9AA3-FE369578103D}"/>
                </a:ext>
              </a:extLst>
            </p:cNvPr>
            <p:cNvSpPr/>
            <p:nvPr/>
          </p:nvSpPr>
          <p:spPr>
            <a:xfrm>
              <a:off x="8518142" y="4312344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652A075-EE9B-49D7-80CA-9BFD41206163}"/>
                </a:ext>
              </a:extLst>
            </p:cNvPr>
            <p:cNvSpPr/>
            <p:nvPr/>
          </p:nvSpPr>
          <p:spPr>
            <a:xfrm>
              <a:off x="8518142" y="4608192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12DCEA4-E876-49D7-8E6F-B5B66100EDFB}"/>
                </a:ext>
              </a:extLst>
            </p:cNvPr>
            <p:cNvSpPr/>
            <p:nvPr/>
          </p:nvSpPr>
          <p:spPr>
            <a:xfrm>
              <a:off x="9275342" y="2924494"/>
              <a:ext cx="351226" cy="7194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AB5DAC7-5A81-4E09-B37B-D8810DA69D58}"/>
                </a:ext>
              </a:extLst>
            </p:cNvPr>
            <p:cNvSpPr/>
            <p:nvPr/>
          </p:nvSpPr>
          <p:spPr>
            <a:xfrm>
              <a:off x="9327735" y="3005634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1510A9-5183-464B-9234-210031D3234B}"/>
                </a:ext>
              </a:extLst>
            </p:cNvPr>
            <p:cNvSpPr/>
            <p:nvPr/>
          </p:nvSpPr>
          <p:spPr>
            <a:xfrm>
              <a:off x="9327735" y="3311913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52460A7-1C69-4CCD-9CD0-D08B8B6D92F2}"/>
                </a:ext>
              </a:extLst>
            </p:cNvPr>
            <p:cNvCxnSpPr>
              <a:cxnSpLocks/>
              <a:stCxn id="129" idx="6"/>
              <a:endCxn id="134" idx="2"/>
            </p:cNvCxnSpPr>
            <p:nvPr/>
          </p:nvCxnSpPr>
          <p:spPr>
            <a:xfrm>
              <a:off x="8763554" y="2888066"/>
              <a:ext cx="564181" cy="240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739198-7F28-4050-AFC5-871E57F296A2}"/>
                </a:ext>
              </a:extLst>
            </p:cNvPr>
            <p:cNvCxnSpPr>
              <a:cxnSpLocks/>
              <a:stCxn id="130" idx="6"/>
              <a:endCxn id="134" idx="2"/>
            </p:cNvCxnSpPr>
            <p:nvPr/>
          </p:nvCxnSpPr>
          <p:spPr>
            <a:xfrm flipV="1">
              <a:off x="8763554" y="3128341"/>
              <a:ext cx="564181" cy="555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01D2663-3AD8-41E7-A171-9EE15FBEDABC}"/>
                </a:ext>
              </a:extLst>
            </p:cNvPr>
            <p:cNvCxnSpPr>
              <a:cxnSpLocks/>
              <a:stCxn id="129" idx="6"/>
              <a:endCxn id="135" idx="2"/>
            </p:cNvCxnSpPr>
            <p:nvPr/>
          </p:nvCxnSpPr>
          <p:spPr>
            <a:xfrm>
              <a:off x="8763554" y="2888066"/>
              <a:ext cx="564181" cy="546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A249A20-034B-4E9B-B571-C5BD568486B0}"/>
                </a:ext>
              </a:extLst>
            </p:cNvPr>
            <p:cNvCxnSpPr>
              <a:cxnSpLocks/>
              <a:stCxn id="130" idx="6"/>
              <a:endCxn id="135" idx="2"/>
            </p:cNvCxnSpPr>
            <p:nvPr/>
          </p:nvCxnSpPr>
          <p:spPr>
            <a:xfrm>
              <a:off x="8763554" y="3183914"/>
              <a:ext cx="564181" cy="250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9E9CEB-15D0-4F51-9836-ADF46F431626}"/>
                </a:ext>
              </a:extLst>
            </p:cNvPr>
            <p:cNvCxnSpPr>
              <a:cxnSpLocks/>
              <a:stCxn id="131" idx="6"/>
              <a:endCxn id="134" idx="2"/>
            </p:cNvCxnSpPr>
            <p:nvPr/>
          </p:nvCxnSpPr>
          <p:spPr>
            <a:xfrm flipV="1">
              <a:off x="8763554" y="3128341"/>
              <a:ext cx="564181" cy="1306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4CFE9AC-4C71-48BE-8260-34E9B9B31570}"/>
                </a:ext>
              </a:extLst>
            </p:cNvPr>
            <p:cNvCxnSpPr>
              <a:cxnSpLocks/>
              <a:stCxn id="131" idx="6"/>
              <a:endCxn id="135" idx="2"/>
            </p:cNvCxnSpPr>
            <p:nvPr/>
          </p:nvCxnSpPr>
          <p:spPr>
            <a:xfrm flipV="1">
              <a:off x="8763554" y="3434619"/>
              <a:ext cx="564181" cy="1000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A0DEA94-E20C-44FC-92E1-65AD8933F207}"/>
                </a:ext>
              </a:extLst>
            </p:cNvPr>
            <p:cNvCxnSpPr>
              <a:cxnSpLocks/>
              <a:stCxn id="132" idx="6"/>
              <a:endCxn id="134" idx="2"/>
            </p:cNvCxnSpPr>
            <p:nvPr/>
          </p:nvCxnSpPr>
          <p:spPr>
            <a:xfrm flipV="1">
              <a:off x="8763554" y="3128341"/>
              <a:ext cx="564181" cy="1602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8AD014D-C990-4D4F-8E07-B96307EF067D}"/>
                </a:ext>
              </a:extLst>
            </p:cNvPr>
            <p:cNvCxnSpPr>
              <a:cxnSpLocks/>
              <a:stCxn id="132" idx="6"/>
              <a:endCxn id="135" idx="2"/>
            </p:cNvCxnSpPr>
            <p:nvPr/>
          </p:nvCxnSpPr>
          <p:spPr>
            <a:xfrm flipV="1">
              <a:off x="8763554" y="3434619"/>
              <a:ext cx="564181" cy="1296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4B6EE20-861F-483E-92AE-F984C96683E9}"/>
                </a:ext>
              </a:extLst>
            </p:cNvPr>
            <p:cNvSpPr/>
            <p:nvPr/>
          </p:nvSpPr>
          <p:spPr>
            <a:xfrm rot="10800000">
              <a:off x="11344406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6612EF8-8723-4020-B48C-C6E28F102414}"/>
                </a:ext>
              </a:extLst>
            </p:cNvPr>
            <p:cNvSpPr/>
            <p:nvPr/>
          </p:nvSpPr>
          <p:spPr>
            <a:xfrm rot="10800000">
              <a:off x="11392340" y="4608654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3EA7F99-FA23-4DE6-985B-17A84A240BD7}"/>
                </a:ext>
              </a:extLst>
            </p:cNvPr>
            <p:cNvSpPr/>
            <p:nvPr/>
          </p:nvSpPr>
          <p:spPr>
            <a:xfrm rot="10800000">
              <a:off x="11392340" y="4312806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EB8AABA-3DB9-4201-9A18-31607B268D4F}"/>
                </a:ext>
              </a:extLst>
            </p:cNvPr>
            <p:cNvSpPr/>
            <p:nvPr/>
          </p:nvSpPr>
          <p:spPr>
            <a:xfrm rot="10800000">
              <a:off x="11392340" y="3059583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8443B72-DF03-4844-9645-D6D22DFEF3E0}"/>
                </a:ext>
              </a:extLst>
            </p:cNvPr>
            <p:cNvSpPr/>
            <p:nvPr/>
          </p:nvSpPr>
          <p:spPr>
            <a:xfrm rot="10800000">
              <a:off x="11392340" y="2763735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72AD904-FCF4-4BC5-AE99-E6C8F11CB95C}"/>
                </a:ext>
              </a:extLst>
            </p:cNvPr>
            <p:cNvGrpSpPr/>
            <p:nvPr/>
          </p:nvGrpSpPr>
          <p:grpSpPr>
            <a:xfrm rot="10800000">
              <a:off x="10092379" y="3435768"/>
              <a:ext cx="351226" cy="719424"/>
              <a:chOff x="3130135" y="3090516"/>
              <a:chExt cx="616978" cy="126377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27AD972-1533-4C0E-9421-07784BB195CD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BCAD218E-AA0A-4C03-95FC-FBDCB9547F1C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EC5902F-806E-48E1-A081-2ED706B6FBC5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8DCC3BF-C537-4935-B008-F063D859FDBB}"/>
                </a:ext>
              </a:extLst>
            </p:cNvPr>
            <p:cNvCxnSpPr>
              <a:cxnSpLocks/>
              <a:stCxn id="145" idx="6"/>
              <a:endCxn id="183" idx="2"/>
            </p:cNvCxnSpPr>
            <p:nvPr/>
          </p:nvCxnSpPr>
          <p:spPr>
            <a:xfrm flipH="1" flipV="1">
              <a:off x="10391212" y="3951345"/>
              <a:ext cx="1001128" cy="780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220D333-364E-4550-A281-543CBF966BD6}"/>
                </a:ext>
              </a:extLst>
            </p:cNvPr>
            <p:cNvCxnSpPr>
              <a:cxnSpLocks/>
              <a:stCxn id="146" idx="6"/>
              <a:endCxn id="183" idx="2"/>
            </p:cNvCxnSpPr>
            <p:nvPr/>
          </p:nvCxnSpPr>
          <p:spPr>
            <a:xfrm flipH="1" flipV="1">
              <a:off x="10391212" y="3951345"/>
              <a:ext cx="1001128" cy="484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3A616B7-45C9-4BF7-BCC0-BBE94A5A3D31}"/>
                </a:ext>
              </a:extLst>
            </p:cNvPr>
            <p:cNvCxnSpPr>
              <a:cxnSpLocks/>
              <a:stCxn id="145" idx="6"/>
              <a:endCxn id="184" idx="2"/>
            </p:cNvCxnSpPr>
            <p:nvPr/>
          </p:nvCxnSpPr>
          <p:spPr>
            <a:xfrm flipH="1" flipV="1">
              <a:off x="10391212" y="3645066"/>
              <a:ext cx="1001128" cy="1086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A03AB54-43DA-4354-885A-3180785215B7}"/>
                </a:ext>
              </a:extLst>
            </p:cNvPr>
            <p:cNvCxnSpPr>
              <a:cxnSpLocks/>
              <a:stCxn id="146" idx="6"/>
              <a:endCxn id="184" idx="2"/>
            </p:cNvCxnSpPr>
            <p:nvPr/>
          </p:nvCxnSpPr>
          <p:spPr>
            <a:xfrm flipH="1" flipV="1">
              <a:off x="10391212" y="3645066"/>
              <a:ext cx="1001128" cy="790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1E089E6-6DBF-4AB9-9B2A-9E7C5FD5C7B7}"/>
                </a:ext>
              </a:extLst>
            </p:cNvPr>
            <p:cNvCxnSpPr>
              <a:cxnSpLocks/>
              <a:stCxn id="147" idx="6"/>
              <a:endCxn id="183" idx="2"/>
            </p:cNvCxnSpPr>
            <p:nvPr/>
          </p:nvCxnSpPr>
          <p:spPr>
            <a:xfrm flipH="1">
              <a:off x="10391212" y="3182289"/>
              <a:ext cx="1001128" cy="76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7EBEE04-F2B4-445C-8E03-8BC173A33AE9}"/>
                </a:ext>
              </a:extLst>
            </p:cNvPr>
            <p:cNvSpPr txBox="1"/>
            <p:nvPr/>
          </p:nvSpPr>
          <p:spPr>
            <a:xfrm rot="5400000">
              <a:off x="11169948" y="3579004"/>
              <a:ext cx="8409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DB43756-7FBE-4FF0-9355-25E5C38E7DF0}"/>
                </a:ext>
              </a:extLst>
            </p:cNvPr>
            <p:cNvGrpSpPr/>
            <p:nvPr/>
          </p:nvGrpSpPr>
          <p:grpSpPr>
            <a:xfrm>
              <a:off x="9273570" y="3957902"/>
              <a:ext cx="351226" cy="719424"/>
              <a:chOff x="3130135" y="3090516"/>
              <a:chExt cx="616978" cy="1263770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7DA328A5-3AD5-44DD-8433-D985BB409A11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06F2822-E88B-47A1-8A85-5C6EA29259C7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2CE8887-4AD4-4C0A-A9AC-3CA9125A23BA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50790B9-1F77-423B-9166-4AA55CE9070E}"/>
                </a:ext>
              </a:extLst>
            </p:cNvPr>
            <p:cNvCxnSpPr>
              <a:cxnSpLocks/>
              <a:stCxn id="129" idx="6"/>
              <a:endCxn id="180" idx="2"/>
            </p:cNvCxnSpPr>
            <p:nvPr/>
          </p:nvCxnSpPr>
          <p:spPr>
            <a:xfrm>
              <a:off x="8763554" y="2888066"/>
              <a:ext cx="562409" cy="1273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FC455EC-1562-4820-B4C3-1B4A363B69CA}"/>
                </a:ext>
              </a:extLst>
            </p:cNvPr>
            <p:cNvCxnSpPr>
              <a:cxnSpLocks/>
              <a:stCxn id="129" idx="6"/>
              <a:endCxn id="181" idx="2"/>
            </p:cNvCxnSpPr>
            <p:nvPr/>
          </p:nvCxnSpPr>
          <p:spPr>
            <a:xfrm>
              <a:off x="8763554" y="2888066"/>
              <a:ext cx="562409" cy="1579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86E8728-DBF8-4387-A582-73D0250785E1}"/>
                </a:ext>
              </a:extLst>
            </p:cNvPr>
            <p:cNvCxnSpPr>
              <a:cxnSpLocks/>
              <a:stCxn id="130" idx="6"/>
              <a:endCxn id="181" idx="2"/>
            </p:cNvCxnSpPr>
            <p:nvPr/>
          </p:nvCxnSpPr>
          <p:spPr>
            <a:xfrm>
              <a:off x="8763554" y="3183914"/>
              <a:ext cx="562409" cy="1284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C72ABCC-E1E8-47DB-A72C-D7D31B96B1E2}"/>
                </a:ext>
              </a:extLst>
            </p:cNvPr>
            <p:cNvCxnSpPr>
              <a:cxnSpLocks/>
              <a:stCxn id="130" idx="6"/>
              <a:endCxn id="180" idx="2"/>
            </p:cNvCxnSpPr>
            <p:nvPr/>
          </p:nvCxnSpPr>
          <p:spPr>
            <a:xfrm>
              <a:off x="8763554" y="3183914"/>
              <a:ext cx="562409" cy="97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1F09A2E-EAA6-4B69-9DD1-5A7DDDAB1740}"/>
                </a:ext>
              </a:extLst>
            </p:cNvPr>
            <p:cNvCxnSpPr>
              <a:cxnSpLocks/>
              <a:stCxn id="131" idx="6"/>
              <a:endCxn id="180" idx="2"/>
            </p:cNvCxnSpPr>
            <p:nvPr/>
          </p:nvCxnSpPr>
          <p:spPr>
            <a:xfrm flipV="1">
              <a:off x="8763554" y="4161749"/>
              <a:ext cx="562409" cy="273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75F6AD1-E906-46CD-BDEC-6F1F55D6A115}"/>
                </a:ext>
              </a:extLst>
            </p:cNvPr>
            <p:cNvCxnSpPr>
              <a:cxnSpLocks/>
              <a:stCxn id="131" idx="6"/>
              <a:endCxn id="181" idx="2"/>
            </p:cNvCxnSpPr>
            <p:nvPr/>
          </p:nvCxnSpPr>
          <p:spPr>
            <a:xfrm>
              <a:off x="8763554" y="4435050"/>
              <a:ext cx="562409" cy="32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92585A1-61DD-4F30-99F8-18E5D5C3DB05}"/>
                </a:ext>
              </a:extLst>
            </p:cNvPr>
            <p:cNvCxnSpPr>
              <a:cxnSpLocks/>
              <a:stCxn id="132" idx="6"/>
              <a:endCxn id="180" idx="2"/>
            </p:cNvCxnSpPr>
            <p:nvPr/>
          </p:nvCxnSpPr>
          <p:spPr>
            <a:xfrm flipV="1">
              <a:off x="8763554" y="4161749"/>
              <a:ext cx="562409" cy="569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11B3F8F-55FC-4043-B4A5-4B14962A8F4E}"/>
                </a:ext>
              </a:extLst>
            </p:cNvPr>
            <p:cNvCxnSpPr>
              <a:cxnSpLocks/>
              <a:stCxn id="132" idx="6"/>
              <a:endCxn id="181" idx="2"/>
            </p:cNvCxnSpPr>
            <p:nvPr/>
          </p:nvCxnSpPr>
          <p:spPr>
            <a:xfrm flipV="1">
              <a:off x="8763554" y="4468028"/>
              <a:ext cx="562409" cy="26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6E2DF7F6-C610-470A-865A-EF71F6892C0D}"/>
                    </a:ext>
                  </a:extLst>
                </p:cNvPr>
                <p:cNvSpPr txBox="1"/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6E2DF7F6-C610-470A-865A-EF71F6892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94373EA3-A827-4AC3-8C37-368D1EA34670}"/>
                    </a:ext>
                  </a:extLst>
                </p:cNvPr>
                <p:cNvSpPr txBox="1"/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94373EA3-A827-4AC3-8C37-368D1EA34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6FED0063-8BA3-4C8E-B947-2816B3DF4343}"/>
                    </a:ext>
                  </a:extLst>
                </p:cNvPr>
                <p:cNvSpPr txBox="1"/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6FED0063-8BA3-4C8E-B947-2816B3DF4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4615" r="-2674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ABF2982-FB18-4B23-841F-E0024E5927E6}"/>
                </a:ext>
              </a:extLst>
            </p:cNvPr>
            <p:cNvSpPr txBox="1"/>
            <p:nvPr/>
          </p:nvSpPr>
          <p:spPr>
            <a:xfrm rot="5400000">
              <a:off x="8387815" y="3468681"/>
              <a:ext cx="690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6F01464-1A08-4E23-8840-544298326446}"/>
                </a:ext>
              </a:extLst>
            </p:cNvPr>
            <p:cNvSpPr/>
            <p:nvPr/>
          </p:nvSpPr>
          <p:spPr>
            <a:xfrm>
              <a:off x="8374273" y="2384355"/>
              <a:ext cx="1375152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80432CAF-CE19-4B46-873E-39102C8D8188}"/>
                </a:ext>
              </a:extLst>
            </p:cNvPr>
            <p:cNvSpPr/>
            <p:nvPr/>
          </p:nvSpPr>
          <p:spPr>
            <a:xfrm>
              <a:off x="9888494" y="2384355"/>
              <a:ext cx="1907265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993A0983-DC69-4E7F-B7B3-07F7FF906061}"/>
                    </a:ext>
                  </a:extLst>
                </p:cNvPr>
                <p:cNvSpPr txBox="1"/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993A0983-DC69-4E7F-B7B3-07F7FF906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149" r="-72414" b="-1846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CF07EDEA-7227-4819-B2FC-7B8300FC1D86}"/>
                    </a:ext>
                  </a:extLst>
                </p:cNvPr>
                <p:cNvSpPr txBox="1"/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CF07EDEA-7227-4819-B2FC-7B8300FC1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149" r="-73563" b="-1818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B44D9936-57A9-4C5C-97B1-FB6C2F08583A}"/>
                    </a:ext>
                  </a:extLst>
                </p:cNvPr>
                <p:cNvSpPr txBox="1"/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fr-CH" sz="1600" b="1" i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CH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16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B44D9936-57A9-4C5C-97B1-FB6C2F0858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blipFill>
                  <a:blip r:embed="rId10"/>
                  <a:stretch>
                    <a:fillRect b="-7216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E055A06A-7B28-46C7-938C-C79CA6B8274C}"/>
                    </a:ext>
                  </a:extLst>
                </p:cNvPr>
                <p:cNvSpPr txBox="1"/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𝐄𝐧𝐜𝐨𝐝𝐞𝐫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E055A06A-7B28-46C7-938C-C79CA6B82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blipFill>
                  <a:blip r:embed="rId11"/>
                  <a:stretch>
                    <a:fillRect l="-1163" r="-12558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73CA14DF-2275-4674-8176-89EA392862B8}"/>
                    </a:ext>
                  </a:extLst>
                </p:cNvPr>
                <p:cNvSpPr txBox="1"/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𝐃𝐞𝐜𝐨𝐝𝐞𝐫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73CA14DF-2275-4674-8176-89EA39286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blipFill>
                  <a:blip r:embed="rId12"/>
                  <a:stretch>
                    <a:fillRect l="-1163" r="-12790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16548F-F033-434C-B027-E2D0821F4E26}"/>
                </a:ext>
              </a:extLst>
            </p:cNvPr>
            <p:cNvCxnSpPr>
              <a:cxnSpLocks/>
              <a:stCxn id="148" idx="6"/>
              <a:endCxn id="184" idx="2"/>
            </p:cNvCxnSpPr>
            <p:nvPr/>
          </p:nvCxnSpPr>
          <p:spPr>
            <a:xfrm flipH="1">
              <a:off x="10391212" y="2886441"/>
              <a:ext cx="1001128" cy="7586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96596FD-B1CE-4F0F-AADA-143063B4BBBB}"/>
                </a:ext>
              </a:extLst>
            </p:cNvPr>
            <p:cNvCxnSpPr>
              <a:cxnSpLocks/>
              <a:stCxn id="148" idx="6"/>
              <a:endCxn id="183" idx="2"/>
            </p:cNvCxnSpPr>
            <p:nvPr/>
          </p:nvCxnSpPr>
          <p:spPr>
            <a:xfrm flipH="1">
              <a:off x="10391212" y="2886441"/>
              <a:ext cx="1001128" cy="10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9D62626-67ED-406B-B4B1-D6CAEF833686}"/>
                </a:ext>
              </a:extLst>
            </p:cNvPr>
            <p:cNvCxnSpPr>
              <a:cxnSpLocks/>
              <a:stCxn id="147" idx="6"/>
              <a:endCxn id="184" idx="2"/>
            </p:cNvCxnSpPr>
            <p:nvPr/>
          </p:nvCxnSpPr>
          <p:spPr>
            <a:xfrm flipH="1">
              <a:off x="10391212" y="3182289"/>
              <a:ext cx="1001128" cy="4627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B8DC302-48FB-4A7C-95D3-7440F5A66129}"/>
                  </a:ext>
                </a:extLst>
              </p:cNvPr>
              <p:cNvSpPr/>
              <p:nvPr/>
            </p:nvSpPr>
            <p:spPr>
              <a:xfrm>
                <a:off x="1912247" y="4469006"/>
                <a:ext cx="2595903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H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fr-CH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CH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fr-CH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fr-CH" sz="20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fr-CH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CH" sz="200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fr-CH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H" sz="200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B8DC302-48FB-4A7C-95D3-7440F5A66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247" y="4469006"/>
                <a:ext cx="2595903" cy="8097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6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361A-9FC8-4AE5-BFE8-E5C311DB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fr-CH" u="sng"/>
              <a:t>Variational Autoencoder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E165-E0C1-463F-9F7D-5A7F2094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667500" cy="4754880"/>
          </a:xfrm>
        </p:spPr>
        <p:txBody>
          <a:bodyPr>
            <a:normAutofit/>
          </a:bodyPr>
          <a:lstStyle/>
          <a:p>
            <a:r>
              <a:rPr lang="fr-CH">
                <a:cs typeface="Times New Roman" panose="02020603050405020304" pitchFamily="18" charset="0"/>
              </a:rPr>
              <a:t>Instead, </a:t>
            </a:r>
            <a:r>
              <a:rPr lang="fr-CH" u="sng">
                <a:cs typeface="Times New Roman" panose="02020603050405020304" pitchFamily="18" charset="0"/>
              </a:rPr>
              <a:t>maximize</a:t>
            </a:r>
            <a:r>
              <a:rPr lang="fr-CH">
                <a:cs typeface="Times New Roman" panose="02020603050405020304" pitchFamily="18" charset="0"/>
              </a:rPr>
              <a:t> the </a:t>
            </a:r>
            <a:r>
              <a:rPr lang="fr-CH"/>
              <a:t>variational lower bound.</a:t>
            </a:r>
            <a:endParaRPr lang="fr-CH">
              <a:cs typeface="Times New Roman" panose="02020603050405020304" pitchFamily="18" charset="0"/>
            </a:endParaRPr>
          </a:p>
          <a:p>
            <a:endParaRPr lang="fr-CH">
              <a:cs typeface="Times New Roman" panose="02020603050405020304" pitchFamily="18" charset="0"/>
            </a:endParaRPr>
          </a:p>
          <a:p>
            <a:endParaRPr lang="fr-CH">
              <a:cs typeface="Times New Roman" panose="02020603050405020304" pitchFamily="18" charset="0"/>
            </a:endParaRPr>
          </a:p>
          <a:p>
            <a:endParaRPr lang="fr-CH">
              <a:cs typeface="Times New Roman" panose="02020603050405020304" pitchFamily="18" charset="0"/>
            </a:endParaRPr>
          </a:p>
          <a:p>
            <a:r>
              <a:rPr lang="fr-CH">
                <a:cs typeface="Times New Roman" panose="02020603050405020304" pitchFamily="18" charset="0"/>
              </a:rPr>
              <a:t>Reconstruction term measures quality of generated samples.</a:t>
            </a:r>
          </a:p>
          <a:p>
            <a:r>
              <a:rPr lang="fr-CH">
                <a:cs typeface="Times New Roman" panose="02020603050405020304" pitchFamily="18" charset="0"/>
              </a:rPr>
              <a:t>Divergence term measures how well the posterior approximates the designated prior p(z).</a:t>
            </a:r>
          </a:p>
          <a:p>
            <a:r>
              <a:rPr lang="fr-CH">
                <a:cs typeface="Times New Roman" panose="02020603050405020304" pitchFamily="18" charset="0"/>
              </a:rPr>
              <a:t>Prior typically chosen to be a unit gaussian for simplicity.</a:t>
            </a:r>
          </a:p>
          <a:p>
            <a:endParaRPr lang="fr-CH">
              <a:cs typeface="Times New Roman" panose="02020603050405020304" pitchFamily="18" charset="0"/>
            </a:endParaRPr>
          </a:p>
          <a:p>
            <a:endParaRPr lang="fr-CH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CH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CH">
              <a:cs typeface="Times New Roman" panose="02020603050405020304" pitchFamily="18" charset="0"/>
            </a:endParaRPr>
          </a:p>
          <a:p>
            <a:endParaRPr lang="en-CH"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E11D7-3B91-4718-A72E-226BDC298FDD}"/>
              </a:ext>
            </a:extLst>
          </p:cNvPr>
          <p:cNvGrpSpPr/>
          <p:nvPr/>
        </p:nvGrpSpPr>
        <p:grpSpPr>
          <a:xfrm>
            <a:off x="1913968" y="2697687"/>
            <a:ext cx="5365349" cy="731313"/>
            <a:chOff x="5163191" y="4123561"/>
            <a:chExt cx="5365349" cy="7313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CEB2E0B-F674-4EAD-B2F1-6A02F004D61A}"/>
                    </a:ext>
                  </a:extLst>
                </p:cNvPr>
                <p:cNvSpPr/>
                <p:nvPr/>
              </p:nvSpPr>
              <p:spPr>
                <a:xfrm>
                  <a:off x="5163191" y="4123561"/>
                  <a:ext cx="468429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CH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CH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  <m:r>
                          <a:rPr lang="fr-CH" sz="2000" b="0" i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fr-CH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CH" sz="2000" b="0" i="0" smtClean="0"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fr-CH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fr-CH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"/>
                            <m:ctrlPr>
                              <a:rPr lang="fr-CH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fr-CH" sz="2000" b="0" i="0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d>
                      </m:oMath>
                    </m:oMathPara>
                  </a14:m>
                  <a:endParaRPr lang="en-CH" sz="200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CEB2E0B-F674-4EAD-B2F1-6A02F004D6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191" y="4123561"/>
                  <a:ext cx="4684296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121538" b="-18923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140C729-E619-4DC0-ADCA-CD7AC11413A2}"/>
                </a:ext>
              </a:extLst>
            </p:cNvPr>
            <p:cNvCxnSpPr>
              <a:cxnSpLocks/>
            </p:cNvCxnSpPr>
            <p:nvPr/>
          </p:nvCxnSpPr>
          <p:spPr>
            <a:xfrm>
              <a:off x="7821631" y="4541044"/>
              <a:ext cx="21078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6FDD68C3-FAFC-4FB4-BFE2-0045D389FD9D}"/>
                </a:ext>
              </a:extLst>
            </p:cNvPr>
            <p:cNvSpPr txBox="1">
              <a:spLocks/>
            </p:cNvSpPr>
            <p:nvPr/>
          </p:nvSpPr>
          <p:spPr>
            <a:xfrm>
              <a:off x="7740247" y="4493902"/>
              <a:ext cx="2788293" cy="3036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chemeClr val="accent1"/>
                  </a:solidFill>
                </a:rPr>
                <a:t>Divergence from p to q</a:t>
              </a:r>
              <a:endParaRPr lang="en-CH" sz="1300">
                <a:solidFill>
                  <a:schemeClr val="accent1"/>
                </a:solidFill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22464B9C-F3FD-4DD6-800E-263FDF0984F4}"/>
                </a:ext>
              </a:extLst>
            </p:cNvPr>
            <p:cNvSpPr txBox="1">
              <a:spLocks/>
            </p:cNvSpPr>
            <p:nvPr/>
          </p:nvSpPr>
          <p:spPr>
            <a:xfrm>
              <a:off x="6334096" y="4497685"/>
              <a:ext cx="1549925" cy="3571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Garamond" pitchFamily="18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300">
                  <a:solidFill>
                    <a:srgbClr val="FF0000"/>
                  </a:solidFill>
                </a:rPr>
                <a:t>Reconstruction</a:t>
              </a:r>
              <a:endParaRPr lang="en-CH" sz="130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9E49CF-224A-4787-991A-64B7D4F24CA9}"/>
                </a:ext>
              </a:extLst>
            </p:cNvPr>
            <p:cNvCxnSpPr>
              <a:cxnSpLocks/>
            </p:cNvCxnSpPr>
            <p:nvPr/>
          </p:nvCxnSpPr>
          <p:spPr>
            <a:xfrm>
              <a:off x="6528017" y="4536028"/>
              <a:ext cx="10183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211251D-2C01-43E3-BE97-0C973A9D7176}"/>
              </a:ext>
            </a:extLst>
          </p:cNvPr>
          <p:cNvSpPr/>
          <p:nvPr/>
        </p:nvSpPr>
        <p:spPr>
          <a:xfrm>
            <a:off x="1249680" y="4677326"/>
            <a:ext cx="589753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408957C-4556-42C5-BA8F-494744DB6461}"/>
              </a:ext>
            </a:extLst>
          </p:cNvPr>
          <p:cNvSpPr/>
          <p:nvPr/>
        </p:nvSpPr>
        <p:spPr>
          <a:xfrm>
            <a:off x="5817555" y="2728230"/>
            <a:ext cx="664288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55AD20-F06A-45CD-88C0-227B20854E0C}"/>
              </a:ext>
            </a:extLst>
          </p:cNvPr>
          <p:cNvGrpSpPr/>
          <p:nvPr/>
        </p:nvGrpSpPr>
        <p:grpSpPr>
          <a:xfrm>
            <a:off x="8374273" y="1685269"/>
            <a:ext cx="3493136" cy="3453838"/>
            <a:chOff x="8374273" y="1685269"/>
            <a:chExt cx="3493136" cy="345383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1B02D8-3A71-4D88-BE7D-7DB7F276A9FD}"/>
                </a:ext>
              </a:extLst>
            </p:cNvPr>
            <p:cNvSpPr/>
            <p:nvPr/>
          </p:nvSpPr>
          <p:spPr>
            <a:xfrm>
              <a:off x="8472653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6ABFB71-81EF-4DB6-8240-1491CA593342}"/>
                    </a:ext>
                  </a:extLst>
                </p:cNvPr>
                <p:cNvSpPr txBox="1"/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6ABFB71-81EF-4DB6-8240-1491CA593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5124" y="2580879"/>
                  <a:ext cx="528119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3C680A4-07B2-4D56-A0FC-3EDE069C4910}"/>
                </a:ext>
              </a:extLst>
            </p:cNvPr>
            <p:cNvSpPr/>
            <p:nvPr/>
          </p:nvSpPr>
          <p:spPr>
            <a:xfrm>
              <a:off x="8518142" y="2765360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B5485EE-A368-46F2-A473-A7893EDBCE3B}"/>
                </a:ext>
              </a:extLst>
            </p:cNvPr>
            <p:cNvSpPr/>
            <p:nvPr/>
          </p:nvSpPr>
          <p:spPr>
            <a:xfrm>
              <a:off x="8518142" y="3061208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C588B4A-9BF8-408E-8299-E0278D3821EF}"/>
                </a:ext>
              </a:extLst>
            </p:cNvPr>
            <p:cNvSpPr/>
            <p:nvPr/>
          </p:nvSpPr>
          <p:spPr>
            <a:xfrm>
              <a:off x="8518142" y="4312344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72B0645-9294-4978-8F1A-445376011F5B}"/>
                </a:ext>
              </a:extLst>
            </p:cNvPr>
            <p:cNvSpPr/>
            <p:nvPr/>
          </p:nvSpPr>
          <p:spPr>
            <a:xfrm>
              <a:off x="8518142" y="4608192"/>
              <a:ext cx="24541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3190F3F-10CB-4B42-A753-11CBA4C89917}"/>
                </a:ext>
              </a:extLst>
            </p:cNvPr>
            <p:cNvSpPr/>
            <p:nvPr/>
          </p:nvSpPr>
          <p:spPr>
            <a:xfrm>
              <a:off x="9275342" y="2924494"/>
              <a:ext cx="351226" cy="71942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15F780F-E233-4004-9EA9-C3D8010E2664}"/>
                </a:ext>
              </a:extLst>
            </p:cNvPr>
            <p:cNvSpPr/>
            <p:nvPr/>
          </p:nvSpPr>
          <p:spPr>
            <a:xfrm>
              <a:off x="9327735" y="3005634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2BAF649-649B-42D8-81F9-CEF64CC981B8}"/>
                </a:ext>
              </a:extLst>
            </p:cNvPr>
            <p:cNvSpPr/>
            <p:nvPr/>
          </p:nvSpPr>
          <p:spPr>
            <a:xfrm>
              <a:off x="9327735" y="3311913"/>
              <a:ext cx="247183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744F87E-EA61-4EAA-A56B-9AD4B47AE4A0}"/>
                </a:ext>
              </a:extLst>
            </p:cNvPr>
            <p:cNvCxnSpPr>
              <a:cxnSpLocks/>
              <a:stCxn id="76" idx="6"/>
              <a:endCxn id="81" idx="2"/>
            </p:cNvCxnSpPr>
            <p:nvPr/>
          </p:nvCxnSpPr>
          <p:spPr>
            <a:xfrm>
              <a:off x="8763554" y="2888066"/>
              <a:ext cx="564181" cy="240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6D01CE2-133C-48B8-84DD-1F06307AF96F}"/>
                </a:ext>
              </a:extLst>
            </p:cNvPr>
            <p:cNvCxnSpPr>
              <a:cxnSpLocks/>
              <a:stCxn id="77" idx="6"/>
              <a:endCxn id="81" idx="2"/>
            </p:cNvCxnSpPr>
            <p:nvPr/>
          </p:nvCxnSpPr>
          <p:spPr>
            <a:xfrm flipV="1">
              <a:off x="8763554" y="3128341"/>
              <a:ext cx="564181" cy="555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99AE770-5799-47AA-8FA2-F2B161781BA1}"/>
                </a:ext>
              </a:extLst>
            </p:cNvPr>
            <p:cNvCxnSpPr>
              <a:cxnSpLocks/>
              <a:stCxn id="76" idx="6"/>
              <a:endCxn id="82" idx="2"/>
            </p:cNvCxnSpPr>
            <p:nvPr/>
          </p:nvCxnSpPr>
          <p:spPr>
            <a:xfrm>
              <a:off x="8763554" y="2888066"/>
              <a:ext cx="564181" cy="5465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BA8A69E-1539-4CCA-A063-A87710875CE0}"/>
                </a:ext>
              </a:extLst>
            </p:cNvPr>
            <p:cNvCxnSpPr>
              <a:cxnSpLocks/>
              <a:stCxn id="77" idx="6"/>
              <a:endCxn id="82" idx="2"/>
            </p:cNvCxnSpPr>
            <p:nvPr/>
          </p:nvCxnSpPr>
          <p:spPr>
            <a:xfrm>
              <a:off x="8763554" y="3183914"/>
              <a:ext cx="564181" cy="250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3B2D65E-2B9D-4543-A4F9-236F06577F93}"/>
                </a:ext>
              </a:extLst>
            </p:cNvPr>
            <p:cNvCxnSpPr>
              <a:cxnSpLocks/>
              <a:stCxn id="78" idx="6"/>
              <a:endCxn id="81" idx="2"/>
            </p:cNvCxnSpPr>
            <p:nvPr/>
          </p:nvCxnSpPr>
          <p:spPr>
            <a:xfrm flipV="1">
              <a:off x="8763554" y="3128341"/>
              <a:ext cx="564181" cy="1306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A200FA8-F084-42C0-8FB2-BC76AB239B16}"/>
                </a:ext>
              </a:extLst>
            </p:cNvPr>
            <p:cNvCxnSpPr>
              <a:cxnSpLocks/>
              <a:stCxn id="78" idx="6"/>
              <a:endCxn id="82" idx="2"/>
            </p:cNvCxnSpPr>
            <p:nvPr/>
          </p:nvCxnSpPr>
          <p:spPr>
            <a:xfrm flipV="1">
              <a:off x="8763554" y="3434619"/>
              <a:ext cx="564181" cy="1000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AFFC6F-2C7B-40B4-8A6F-32FB79B7F091}"/>
                </a:ext>
              </a:extLst>
            </p:cNvPr>
            <p:cNvCxnSpPr>
              <a:cxnSpLocks/>
              <a:stCxn id="79" idx="6"/>
              <a:endCxn id="81" idx="2"/>
            </p:cNvCxnSpPr>
            <p:nvPr/>
          </p:nvCxnSpPr>
          <p:spPr>
            <a:xfrm flipV="1">
              <a:off x="8763554" y="3128341"/>
              <a:ext cx="564181" cy="1602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870831C-4D66-486D-8DDC-E8F5496CE43F}"/>
                </a:ext>
              </a:extLst>
            </p:cNvPr>
            <p:cNvCxnSpPr>
              <a:cxnSpLocks/>
              <a:stCxn id="79" idx="6"/>
              <a:endCxn id="82" idx="2"/>
            </p:cNvCxnSpPr>
            <p:nvPr/>
          </p:nvCxnSpPr>
          <p:spPr>
            <a:xfrm flipV="1">
              <a:off x="8763554" y="3434619"/>
              <a:ext cx="564181" cy="12962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4530DC5-6783-42AB-BBAB-D0C496B8AB96}"/>
                </a:ext>
              </a:extLst>
            </p:cNvPr>
            <p:cNvSpPr/>
            <p:nvPr/>
          </p:nvSpPr>
          <p:spPr>
            <a:xfrm rot="10800000">
              <a:off x="11344406" y="2669077"/>
              <a:ext cx="348710" cy="22716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74E83C1-64B8-46C7-91CC-BE8FD4EFB8A7}"/>
                </a:ext>
              </a:extLst>
            </p:cNvPr>
            <p:cNvSpPr/>
            <p:nvPr/>
          </p:nvSpPr>
          <p:spPr>
            <a:xfrm rot="10800000">
              <a:off x="11392340" y="4608654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0C36CEB-15F7-4E3A-BD4D-922646052479}"/>
                </a:ext>
              </a:extLst>
            </p:cNvPr>
            <p:cNvSpPr/>
            <p:nvPr/>
          </p:nvSpPr>
          <p:spPr>
            <a:xfrm rot="10800000">
              <a:off x="11392340" y="4312806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FBA84A3-6AF0-4746-ACFD-7A50E92C8DA5}"/>
                </a:ext>
              </a:extLst>
            </p:cNvPr>
            <p:cNvSpPr/>
            <p:nvPr/>
          </p:nvSpPr>
          <p:spPr>
            <a:xfrm rot="10800000">
              <a:off x="11392340" y="3059583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9E981AA-6BA4-4015-9728-C9CD17EA3D13}"/>
                </a:ext>
              </a:extLst>
            </p:cNvPr>
            <p:cNvSpPr/>
            <p:nvPr/>
          </p:nvSpPr>
          <p:spPr>
            <a:xfrm rot="10800000">
              <a:off x="11392340" y="2763735"/>
              <a:ext cx="245412" cy="2454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C1EFE03-BF09-4F11-88C8-B669D1B75B02}"/>
                </a:ext>
              </a:extLst>
            </p:cNvPr>
            <p:cNvGrpSpPr/>
            <p:nvPr/>
          </p:nvGrpSpPr>
          <p:grpSpPr>
            <a:xfrm rot="10800000">
              <a:off x="10092379" y="3435768"/>
              <a:ext cx="351226" cy="719424"/>
              <a:chOff x="3130135" y="3090516"/>
              <a:chExt cx="616978" cy="126377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1C8F1E7-60AD-4801-8041-6FC5DE0F0EF5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A1C491D-4191-406D-B219-67E4329283E4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2E2A0FB-CFBA-4DB2-865C-130978B91D2D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03E9F25-80E6-490B-86C6-15DB93E41D5B}"/>
                </a:ext>
              </a:extLst>
            </p:cNvPr>
            <p:cNvCxnSpPr>
              <a:cxnSpLocks/>
              <a:stCxn id="92" idx="6"/>
              <a:endCxn id="130" idx="2"/>
            </p:cNvCxnSpPr>
            <p:nvPr/>
          </p:nvCxnSpPr>
          <p:spPr>
            <a:xfrm flipH="1" flipV="1">
              <a:off x="10391212" y="3951345"/>
              <a:ext cx="1001128" cy="780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5ECFCC1-5925-4A04-80D3-71F44C575A99}"/>
                </a:ext>
              </a:extLst>
            </p:cNvPr>
            <p:cNvCxnSpPr>
              <a:cxnSpLocks/>
              <a:stCxn id="93" idx="6"/>
              <a:endCxn id="130" idx="2"/>
            </p:cNvCxnSpPr>
            <p:nvPr/>
          </p:nvCxnSpPr>
          <p:spPr>
            <a:xfrm flipH="1" flipV="1">
              <a:off x="10391212" y="3951345"/>
              <a:ext cx="1001128" cy="484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02661AF-1472-41FD-86DC-C5876467B01E}"/>
                </a:ext>
              </a:extLst>
            </p:cNvPr>
            <p:cNvCxnSpPr>
              <a:cxnSpLocks/>
              <a:stCxn id="92" idx="6"/>
              <a:endCxn id="131" idx="2"/>
            </p:cNvCxnSpPr>
            <p:nvPr/>
          </p:nvCxnSpPr>
          <p:spPr>
            <a:xfrm flipH="1" flipV="1">
              <a:off x="10391212" y="3645066"/>
              <a:ext cx="1001128" cy="1086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B7FBA55-D210-4D92-A66C-59F700FBB08D}"/>
                </a:ext>
              </a:extLst>
            </p:cNvPr>
            <p:cNvCxnSpPr>
              <a:cxnSpLocks/>
              <a:stCxn id="93" idx="6"/>
              <a:endCxn id="131" idx="2"/>
            </p:cNvCxnSpPr>
            <p:nvPr/>
          </p:nvCxnSpPr>
          <p:spPr>
            <a:xfrm flipH="1" flipV="1">
              <a:off x="10391212" y="3645066"/>
              <a:ext cx="1001128" cy="790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7459B61-C142-4DAF-9F78-72B848D2D2FB}"/>
                </a:ext>
              </a:extLst>
            </p:cNvPr>
            <p:cNvCxnSpPr>
              <a:cxnSpLocks/>
              <a:stCxn id="94" idx="6"/>
              <a:endCxn id="130" idx="2"/>
            </p:cNvCxnSpPr>
            <p:nvPr/>
          </p:nvCxnSpPr>
          <p:spPr>
            <a:xfrm flipH="1">
              <a:off x="10391212" y="3182289"/>
              <a:ext cx="1001128" cy="76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1595A10-93B3-47CC-8D90-0B51596E4B07}"/>
                </a:ext>
              </a:extLst>
            </p:cNvPr>
            <p:cNvSpPr txBox="1"/>
            <p:nvPr/>
          </p:nvSpPr>
          <p:spPr>
            <a:xfrm rot="5400000">
              <a:off x="11169948" y="3579004"/>
              <a:ext cx="8409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37A3AE9-B7CB-49B0-AE12-45E1BFE0381A}"/>
                </a:ext>
              </a:extLst>
            </p:cNvPr>
            <p:cNvGrpSpPr/>
            <p:nvPr/>
          </p:nvGrpSpPr>
          <p:grpSpPr>
            <a:xfrm>
              <a:off x="9273570" y="3957902"/>
              <a:ext cx="351226" cy="719424"/>
              <a:chOff x="3130135" y="3090516"/>
              <a:chExt cx="616978" cy="126377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1A08ED9-E34D-48F5-A45A-981EA1D59702}"/>
                  </a:ext>
                </a:extLst>
              </p:cNvPr>
              <p:cNvSpPr/>
              <p:nvPr/>
            </p:nvSpPr>
            <p:spPr>
              <a:xfrm>
                <a:off x="3130135" y="3090516"/>
                <a:ext cx="616978" cy="1263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C3671D0-4C30-4E54-BF02-F5DC8F3B63D5}"/>
                  </a:ext>
                </a:extLst>
              </p:cNvPr>
              <p:cNvSpPr/>
              <p:nvPr/>
            </p:nvSpPr>
            <p:spPr>
              <a:xfrm>
                <a:off x="3222171" y="3233051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1F1A82A-0D25-49C1-BD41-69ABBE185738}"/>
                  </a:ext>
                </a:extLst>
              </p:cNvPr>
              <p:cNvSpPr/>
              <p:nvPr/>
            </p:nvSpPr>
            <p:spPr>
              <a:xfrm>
                <a:off x="3222171" y="3771073"/>
                <a:ext cx="434212" cy="43110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3E005C7-854F-49B2-B457-85E2382D2820}"/>
                </a:ext>
              </a:extLst>
            </p:cNvPr>
            <p:cNvCxnSpPr>
              <a:cxnSpLocks/>
              <a:stCxn id="76" idx="6"/>
              <a:endCxn id="127" idx="2"/>
            </p:cNvCxnSpPr>
            <p:nvPr/>
          </p:nvCxnSpPr>
          <p:spPr>
            <a:xfrm>
              <a:off x="8763554" y="2888066"/>
              <a:ext cx="562409" cy="1273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2C67DD-4E2B-4AB2-831D-296EBB794172}"/>
                </a:ext>
              </a:extLst>
            </p:cNvPr>
            <p:cNvCxnSpPr>
              <a:cxnSpLocks/>
              <a:stCxn id="76" idx="6"/>
              <a:endCxn id="128" idx="2"/>
            </p:cNvCxnSpPr>
            <p:nvPr/>
          </p:nvCxnSpPr>
          <p:spPr>
            <a:xfrm>
              <a:off x="8763554" y="2888066"/>
              <a:ext cx="562409" cy="1579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CAD2D5C-D677-4CFE-B7CA-1164AE918A05}"/>
                </a:ext>
              </a:extLst>
            </p:cNvPr>
            <p:cNvCxnSpPr>
              <a:cxnSpLocks/>
              <a:stCxn id="77" idx="6"/>
              <a:endCxn id="128" idx="2"/>
            </p:cNvCxnSpPr>
            <p:nvPr/>
          </p:nvCxnSpPr>
          <p:spPr>
            <a:xfrm>
              <a:off x="8763554" y="3183914"/>
              <a:ext cx="562409" cy="12841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606FF67-7E5D-49BF-A94A-C5B590AA963E}"/>
                </a:ext>
              </a:extLst>
            </p:cNvPr>
            <p:cNvCxnSpPr>
              <a:cxnSpLocks/>
              <a:stCxn id="77" idx="6"/>
              <a:endCxn id="127" idx="2"/>
            </p:cNvCxnSpPr>
            <p:nvPr/>
          </p:nvCxnSpPr>
          <p:spPr>
            <a:xfrm>
              <a:off x="8763554" y="3183914"/>
              <a:ext cx="562409" cy="97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3CA9CE8-BE25-4BEB-B818-9962BBEFB5B0}"/>
                </a:ext>
              </a:extLst>
            </p:cNvPr>
            <p:cNvCxnSpPr>
              <a:cxnSpLocks/>
              <a:stCxn id="78" idx="6"/>
              <a:endCxn id="127" idx="2"/>
            </p:cNvCxnSpPr>
            <p:nvPr/>
          </p:nvCxnSpPr>
          <p:spPr>
            <a:xfrm flipV="1">
              <a:off x="8763554" y="4161749"/>
              <a:ext cx="562409" cy="273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D9B108-2971-4BE5-9696-19456F3111F3}"/>
                </a:ext>
              </a:extLst>
            </p:cNvPr>
            <p:cNvCxnSpPr>
              <a:cxnSpLocks/>
              <a:stCxn id="78" idx="6"/>
              <a:endCxn id="128" idx="2"/>
            </p:cNvCxnSpPr>
            <p:nvPr/>
          </p:nvCxnSpPr>
          <p:spPr>
            <a:xfrm>
              <a:off x="8763554" y="4435050"/>
              <a:ext cx="562409" cy="32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01C2925-0B47-4412-8BB9-3785C50E040F}"/>
                </a:ext>
              </a:extLst>
            </p:cNvPr>
            <p:cNvCxnSpPr>
              <a:cxnSpLocks/>
              <a:stCxn id="79" idx="6"/>
              <a:endCxn id="127" idx="2"/>
            </p:cNvCxnSpPr>
            <p:nvPr/>
          </p:nvCxnSpPr>
          <p:spPr>
            <a:xfrm flipV="1">
              <a:off x="8763554" y="4161749"/>
              <a:ext cx="562409" cy="5691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8F75F7A-87AC-4423-81E8-D8889616AE18}"/>
                </a:ext>
              </a:extLst>
            </p:cNvPr>
            <p:cNvCxnSpPr>
              <a:cxnSpLocks/>
              <a:stCxn id="79" idx="6"/>
              <a:endCxn id="128" idx="2"/>
            </p:cNvCxnSpPr>
            <p:nvPr/>
          </p:nvCxnSpPr>
          <p:spPr>
            <a:xfrm flipV="1">
              <a:off x="8763554" y="4468028"/>
              <a:ext cx="562409" cy="2628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712F753-41AF-4F04-A90C-0633389F894A}"/>
                    </a:ext>
                  </a:extLst>
                </p:cNvPr>
                <p:cNvSpPr txBox="1"/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712F753-41AF-4F04-A90C-0633389F8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88" y="3616524"/>
                  <a:ext cx="528119" cy="4070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9046A49-1041-4D7A-B767-C17449A95555}"/>
                    </a:ext>
                  </a:extLst>
                </p:cNvPr>
                <p:cNvSpPr txBox="1"/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9046A49-1041-4D7A-B767-C17449A955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273" y="2308155"/>
                  <a:ext cx="52811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7B4284A5-25AC-4F3E-B75A-BBD8956D9AA0}"/>
                    </a:ext>
                  </a:extLst>
                </p:cNvPr>
                <p:cNvSpPr txBox="1"/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CH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7B4284A5-25AC-4F3E-B75A-BBD8956D9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0987" y="2344457"/>
                  <a:ext cx="528119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4615" r="-2674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058DB88-140E-4437-B19A-551A1CE19A01}"/>
                </a:ext>
              </a:extLst>
            </p:cNvPr>
            <p:cNvSpPr txBox="1"/>
            <p:nvPr/>
          </p:nvSpPr>
          <p:spPr>
            <a:xfrm rot="5400000">
              <a:off x="8387815" y="3468681"/>
              <a:ext cx="690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3000">
                  <a:latin typeface="Century" panose="02040604050505020304" pitchFamily="18" charset="0"/>
                </a:rPr>
                <a:t>….</a:t>
              </a:r>
              <a:endParaRPr lang="en-CH" sz="3000">
                <a:latin typeface="Century" panose="020406040505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0B790B-1CE5-4B8E-BD8D-22E2E52208EB}"/>
                </a:ext>
              </a:extLst>
            </p:cNvPr>
            <p:cNvSpPr/>
            <p:nvPr/>
          </p:nvSpPr>
          <p:spPr>
            <a:xfrm>
              <a:off x="8374273" y="2384355"/>
              <a:ext cx="1375152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CD96BC5-A556-438D-A60E-F2C4D9F55313}"/>
                </a:ext>
              </a:extLst>
            </p:cNvPr>
            <p:cNvSpPr/>
            <p:nvPr/>
          </p:nvSpPr>
          <p:spPr>
            <a:xfrm>
              <a:off x="9888494" y="2384355"/>
              <a:ext cx="1907265" cy="275475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6B7A8DB-CAA0-4D48-BB89-8036A8C4B902}"/>
                    </a:ext>
                  </a:extLst>
                </p:cNvPr>
                <p:cNvSpPr txBox="1"/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96B7A8DB-CAA0-4D48-BB89-8036A8C4B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157" y="1936426"/>
                  <a:ext cx="528119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1149" r="-72414" b="-1846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9E2DDC02-3671-410B-AAD1-ED971B6600EE}"/>
                    </a:ext>
                  </a:extLst>
                </p:cNvPr>
                <p:cNvSpPr txBox="1"/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9E2DDC02-3671-410B-AAD1-ED971B660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2634" y="1921572"/>
                  <a:ext cx="528119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1149" r="-73563" b="-1818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FC2A1F2-D911-448A-8ED3-B156FB02CCE3}"/>
                    </a:ext>
                  </a:extLst>
                </p:cNvPr>
                <p:cNvSpPr txBox="1"/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fr-CH" sz="1600" b="1" i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fr-CH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𝛔</m:t>
                            </m:r>
                          </m:e>
                          <m:sup>
                            <m:r>
                              <a:rPr lang="fr-CH" sz="16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CH" sz="1600" b="1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16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FC2A1F2-D911-448A-8ED3-B156FB02C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229" y="2840219"/>
                  <a:ext cx="1328057" cy="590354"/>
                </a:xfrm>
                <a:prstGeom prst="rect">
                  <a:avLst/>
                </a:prstGeom>
                <a:blipFill>
                  <a:blip r:embed="rId8"/>
                  <a:stretch>
                    <a:fillRect b="-7216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3260A05-F5DE-4526-8E45-61B60CCF056B}"/>
                    </a:ext>
                  </a:extLst>
                </p:cNvPr>
                <p:cNvSpPr txBox="1"/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𝐄𝐧𝐜𝐨𝐝𝐞𝐫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D3260A05-F5DE-4526-8E45-61B60CCF0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9457" y="1685269"/>
                  <a:ext cx="528119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1163" r="-12558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3568485-DEAD-4161-80B7-4F3F056A90B1}"/>
                    </a:ext>
                  </a:extLst>
                </p:cNvPr>
                <p:cNvSpPr txBox="1"/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000" b="1" i="0" smtClean="0">
                            <a:latin typeface="Cambria Math" panose="02040503050406030204" pitchFamily="18" charset="0"/>
                          </a:rPr>
                          <m:t>𝐃𝐞𝐜𝐨𝐝𝐞𝐫</m:t>
                        </m:r>
                      </m:oMath>
                    </m:oMathPara>
                  </a14:m>
                  <a:endParaRPr lang="en-CH" sz="2000" b="1">
                    <a:latin typeface="Century" panose="02040604050505020304" pitchFamily="18" charset="0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3568485-DEAD-4161-80B7-4F3F056A9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2379" y="1685837"/>
                  <a:ext cx="528119" cy="400110"/>
                </a:xfrm>
                <a:prstGeom prst="rect">
                  <a:avLst/>
                </a:prstGeom>
                <a:blipFill>
                  <a:blip r:embed="rId10"/>
                  <a:stretch>
                    <a:fillRect l="-1163" r="-12790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AF194C3-490B-4C05-882B-2FAAF97497D6}"/>
                </a:ext>
              </a:extLst>
            </p:cNvPr>
            <p:cNvCxnSpPr>
              <a:cxnSpLocks/>
              <a:stCxn id="95" idx="6"/>
              <a:endCxn id="131" idx="2"/>
            </p:cNvCxnSpPr>
            <p:nvPr/>
          </p:nvCxnSpPr>
          <p:spPr>
            <a:xfrm flipH="1">
              <a:off x="10391212" y="2886441"/>
              <a:ext cx="1001128" cy="7586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DE909C9-2B09-4845-A9C3-914D6FA81D5E}"/>
                </a:ext>
              </a:extLst>
            </p:cNvPr>
            <p:cNvCxnSpPr>
              <a:cxnSpLocks/>
              <a:stCxn id="95" idx="6"/>
              <a:endCxn id="130" idx="2"/>
            </p:cNvCxnSpPr>
            <p:nvPr/>
          </p:nvCxnSpPr>
          <p:spPr>
            <a:xfrm flipH="1">
              <a:off x="10391212" y="2886441"/>
              <a:ext cx="1001128" cy="10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889A086-9431-4CF2-A830-C5DFA39D63A1}"/>
                </a:ext>
              </a:extLst>
            </p:cNvPr>
            <p:cNvCxnSpPr>
              <a:cxnSpLocks/>
              <a:stCxn id="94" idx="6"/>
              <a:endCxn id="131" idx="2"/>
            </p:cNvCxnSpPr>
            <p:nvPr/>
          </p:nvCxnSpPr>
          <p:spPr>
            <a:xfrm flipH="1">
              <a:off x="10391212" y="3182289"/>
              <a:ext cx="1001128" cy="4627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99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1" grpId="0" animBg="1"/>
      <p:bldP spid="7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23602</TotalTime>
  <Words>4317</Words>
  <Application>Microsoft Office PowerPoint</Application>
  <PresentationFormat>Widescreen</PresentationFormat>
  <Paragraphs>1215</Paragraphs>
  <Slides>63</Slides>
  <Notes>29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Century</vt:lpstr>
      <vt:lpstr>Franklin Gothic Book</vt:lpstr>
      <vt:lpstr>Garamond</vt:lpstr>
      <vt:lpstr>Tahoma</vt:lpstr>
      <vt:lpstr>Times New Roman</vt:lpstr>
      <vt:lpstr>Savon</vt:lpstr>
      <vt:lpstr>Custom Design</vt:lpstr>
      <vt:lpstr>Crop</vt:lpstr>
      <vt:lpstr>PowerPoint Presentation</vt:lpstr>
      <vt:lpstr>Outline</vt:lpstr>
      <vt:lpstr>Introduction</vt:lpstr>
      <vt:lpstr>Outline</vt:lpstr>
      <vt:lpstr>Autoencoder</vt:lpstr>
      <vt:lpstr>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Autoencoder</vt:lpstr>
      <vt:lpstr>PowerPoint Presentation</vt:lpstr>
      <vt:lpstr>PowerPoint Presentation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Outline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Variational Recurrent Neural Network</vt:lpstr>
      <vt:lpstr>Outline</vt:lpstr>
      <vt:lpstr>Datasets</vt:lpstr>
      <vt:lpstr>Loss Plots</vt:lpstr>
      <vt:lpstr>Results – Long Term Prediction</vt:lpstr>
      <vt:lpstr>Results – Long Term Prediction</vt:lpstr>
      <vt:lpstr>Results – Generation Diversity</vt:lpstr>
      <vt:lpstr>Results – Out of domain runs</vt:lpstr>
      <vt:lpstr>Results – Out of domain runs</vt:lpstr>
      <vt:lpstr>Results – Out of domain runs</vt:lpstr>
      <vt:lpstr>PowerPoint Presentation</vt:lpstr>
      <vt:lpstr>Results – Out of domain runs</vt:lpstr>
      <vt:lpstr>Results – Out of domain runs</vt:lpstr>
      <vt:lpstr>Results – Out of domain runs</vt:lpstr>
      <vt:lpstr>Latent Space</vt:lpstr>
      <vt:lpstr>Latent Space</vt:lpstr>
      <vt:lpstr>Latent Space</vt:lpstr>
      <vt:lpstr>Latent Space</vt:lpstr>
      <vt:lpstr>Latent Space</vt:lpstr>
      <vt:lpstr>Latent Space</vt:lpstr>
      <vt:lpstr>Summary and Limitations</vt:lpstr>
      <vt:lpstr>Extensions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Haziq Razali</dc:creator>
  <cp:lastModifiedBy>Haziq Razali</cp:lastModifiedBy>
  <cp:revision>639</cp:revision>
  <dcterms:created xsi:type="dcterms:W3CDTF">2017-12-28T18:40:01Z</dcterms:created>
  <dcterms:modified xsi:type="dcterms:W3CDTF">2018-01-22T00:46:52Z</dcterms:modified>
</cp:coreProperties>
</file>